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1" r:id="rId4"/>
  </p:sldMasterIdLst>
  <p:notesMasterIdLst>
    <p:notesMasterId r:id="rId35"/>
  </p:notesMasterIdLst>
  <p:handoutMasterIdLst>
    <p:handoutMasterId r:id="rId36"/>
  </p:handoutMasterIdLst>
  <p:sldIdLst>
    <p:sldId id="350" r:id="rId5"/>
    <p:sldId id="352" r:id="rId6"/>
    <p:sldId id="269" r:id="rId7"/>
    <p:sldId id="362" r:id="rId8"/>
    <p:sldId id="361" r:id="rId9"/>
    <p:sldId id="382" r:id="rId10"/>
    <p:sldId id="264" r:id="rId11"/>
    <p:sldId id="375" r:id="rId12"/>
    <p:sldId id="366" r:id="rId13"/>
    <p:sldId id="396" r:id="rId14"/>
    <p:sldId id="379" r:id="rId15"/>
    <p:sldId id="377" r:id="rId16"/>
    <p:sldId id="380" r:id="rId17"/>
    <p:sldId id="395" r:id="rId18"/>
    <p:sldId id="381" r:id="rId19"/>
    <p:sldId id="369" r:id="rId20"/>
    <p:sldId id="368" r:id="rId21"/>
    <p:sldId id="383" r:id="rId22"/>
    <p:sldId id="391" r:id="rId23"/>
    <p:sldId id="386" r:id="rId24"/>
    <p:sldId id="392" r:id="rId25"/>
    <p:sldId id="371" r:id="rId26"/>
    <p:sldId id="397" r:id="rId27"/>
    <p:sldId id="389" r:id="rId28"/>
    <p:sldId id="398" r:id="rId29"/>
    <p:sldId id="390" r:id="rId30"/>
    <p:sldId id="354" r:id="rId31"/>
    <p:sldId id="399" r:id="rId32"/>
    <p:sldId id="372" r:id="rId33"/>
    <p:sldId id="27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000"/>
    <a:srgbClr val="E30000"/>
    <a:srgbClr val="FA7A7A"/>
    <a:srgbClr val="FFCF69"/>
    <a:srgbClr val="FFB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D1EE2-0CAD-93F9-04F2-FC426AE2AA2C}" v="1" dt="2024-10-03T11:43:33.863"/>
    <p1510:client id="{093FFCFE-1BF5-ACF4-02E2-68372F6513CE}" v="82" dt="2024-10-02T15:12:23.294"/>
    <p1510:client id="{09CDB3D8-624A-EB19-79F1-D298DEC12DCD}" v="3" dt="2024-10-03T10:08:46.818"/>
    <p1510:client id="{1B6A3C8D-27D1-970C-6B91-21B5A87731A3}" v="9" dt="2024-10-02T12:18:16.346"/>
    <p1510:client id="{221F937A-1D04-D9B5-2A03-2E82CEEE0919}" v="5" dt="2024-10-03T09:11:42.164"/>
    <p1510:client id="{24529797-2502-FEA6-A031-4A86D6D28685}" v="204" dt="2024-10-03T08:42:44.900"/>
    <p1510:client id="{43D8B801-26CF-BE22-D712-9BDEA74C8F17}" v="35" dt="2024-10-02T19:09:04.626"/>
    <p1510:client id="{51217073-A71A-BA17-9406-AC6D9AE37DCF}" v="3" dt="2024-10-03T10:31:14.125"/>
    <p1510:client id="{737DAEE8-C103-34E5-57AC-4B5FFF67571C}" v="13" dt="2024-10-03T11:46:13.798"/>
    <p1510:client id="{77BBA1BA-BBA6-484E-2810-19AC2EF45454}" v="7" dt="2024-10-02T21:28:48.350"/>
    <p1510:client id="{7B418177-96A4-63CC-A656-AE64DBCAE957}" v="492" dt="2024-10-02T13:59:11.793"/>
    <p1510:client id="{988F5F80-2312-A038-B35B-1756F748A2CF}" v="979" dt="2024-10-02T15:03:39.454"/>
    <p1510:client id="{B4932D40-8975-E7A6-BDAF-136D688A1A05}" v="160" dt="2024-10-03T09:23:13.013"/>
    <p1510:client id="{B5104B19-E41F-0966-DA86-C944C5052DED}" v="7" dt="2024-10-02T13:40:23.073"/>
    <p1510:client id="{B91019BD-B452-FF94-9B2C-2C27FB997418}" v="10" dt="2024-10-02T12:57:01.421"/>
    <p1510:client id="{BAF77E7E-D01C-220E-8D47-829CA6152AF8}" v="41" dt="2024-10-03T00:52:39.769"/>
    <p1510:client id="{E76C59F7-8DB0-0EDC-BA82-EB59EC87B609}" v="75" dt="2024-10-03T10:02:30.425"/>
    <p1510:client id="{EB46CFDC-A732-9AD5-C787-0EDE50325C05}" v="7" dt="2024-10-02T13:03:58.270"/>
    <p1510:client id="{EF50A4A4-D417-4E98-9B57-EBA2EAD0F97F}" v="2891" dt="2024-10-03T11:06:12.127"/>
    <p1510:client id="{F02A51A8-33D5-47A2-B3BC-6ACD95D769F4}" v="21" dt="2024-10-03T11:59:39.664"/>
    <p1510:client id="{F8BB284C-731B-B61B-37D1-DDD81EFE2433}" v="102" dt="2024-10-02T16:05:28.166"/>
    <p1510:client id="{FB49369F-0C1B-0527-B7B4-C8B355F79C37}" v="2173" dt="2024-10-02T14:51:55.0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cycle8" loCatId="cycle" qsTypeId="urn:microsoft.com/office/officeart/2005/8/quickstyle/simple1" qsCatId="simple" csTypeId="urn:microsoft.com/office/officeart/2005/8/colors/colorful1" csCatId="colorful" phldr="1"/>
      <dgm:spPr/>
      <dgm:t>
        <a:bodyPr rtlCol="0"/>
        <a:lstStyle/>
        <a:p>
          <a:pPr rtl="0"/>
          <a:endParaRPr lang="en-US"/>
        </a:p>
      </dgm:t>
    </dgm:pt>
    <dgm:pt modelId="{4F85505A-81B6-4FDA-A144-900B71DAD946}">
      <dgm:prSet phldr="0" custT="1"/>
      <dgm:spPr>
        <a:solidFill>
          <a:schemeClr val="accent1"/>
        </a:solidFill>
        <a:ln>
          <a:noFill/>
        </a:ln>
      </dgm:spPr>
      <dgm:t>
        <a:bodyPr rtlCol="0"/>
        <a:lstStyle/>
        <a:p>
          <a:pPr marL="0" algn="ctr" rtl="0">
            <a:buNone/>
          </a:pPr>
          <a:r>
            <a:rPr lang="en-GB" sz="2400" noProof="0">
              <a:latin typeface="Tenorite" pitchFamily="2" charset="0"/>
            </a:rPr>
            <a:t>Building the data base</a:t>
          </a:r>
        </a:p>
      </dgm:t>
    </dgm:pt>
    <dgm:pt modelId="{D9A96E25-7BBE-4DDD-8DDE-B4970D4340A8}" type="parTrans" cxnId="{2D633B56-E147-4EFC-B9EE-6C0413F329B0}">
      <dgm:prSet/>
      <dgm:spPr/>
      <dgm:t>
        <a:bodyPr rtlCol="0"/>
        <a:lstStyle/>
        <a:p>
          <a:pPr rtl="0"/>
          <a:endParaRPr lang="en-GB" noProof="0">
            <a:latin typeface="Tenorite" pitchFamily="2" charset="0"/>
          </a:endParaRPr>
        </a:p>
      </dgm:t>
    </dgm:pt>
    <dgm:pt modelId="{68F74A88-49DC-44B1-BC0D-220A7B97601C}" type="sibTrans" cxnId="{2D633B56-E147-4EFC-B9EE-6C0413F329B0}">
      <dgm:prSet/>
      <dgm:spPr/>
      <dgm:t>
        <a:bodyPr rtlCol="0"/>
        <a:lstStyle/>
        <a:p>
          <a:pPr rtl="0"/>
          <a:endParaRPr lang="en-GB" noProof="0">
            <a:latin typeface="Tenorite" pitchFamily="2" charset="0"/>
          </a:endParaRPr>
        </a:p>
      </dgm:t>
    </dgm:pt>
    <dgm:pt modelId="{E9682B4F-0217-4B50-923E-C104AA24290F}">
      <dgm:prSet phldr="0" custT="1"/>
      <dgm:spPr>
        <a:solidFill>
          <a:schemeClr val="accent1"/>
        </a:solidFill>
        <a:ln>
          <a:noFill/>
        </a:ln>
      </dgm:spPr>
      <dgm:t>
        <a:bodyPr rtlCol="0"/>
        <a:lstStyle/>
        <a:p>
          <a:pPr marL="0" algn="ctr" rtl="0">
            <a:buNone/>
          </a:pPr>
          <a:r>
            <a:rPr lang="en-GB" sz="2400" noProof="0">
              <a:latin typeface="Tenorite" pitchFamily="2" charset="0"/>
            </a:rPr>
            <a:t>Test</a:t>
          </a:r>
        </a:p>
      </dgm:t>
    </dgm:pt>
    <dgm:pt modelId="{B8632E42-D7EB-4C31-877E-6F1B2801851A}" type="sibTrans" cxnId="{6C23D0C9-74B2-4C8B-AB2F-A03B3B0EBE56}">
      <dgm:prSet/>
      <dgm:spPr/>
      <dgm:t>
        <a:bodyPr rtlCol="0"/>
        <a:lstStyle/>
        <a:p>
          <a:pPr rtl="0"/>
          <a:endParaRPr lang="en-GB" noProof="0">
            <a:latin typeface="Tenorite" pitchFamily="2" charset="0"/>
          </a:endParaRPr>
        </a:p>
      </dgm:t>
    </dgm:pt>
    <dgm:pt modelId="{E0F6C4AF-9BBB-4698-91D7-F9AE3EACBD5D}" type="parTrans" cxnId="{6C23D0C9-74B2-4C8B-AB2F-A03B3B0EBE56}">
      <dgm:prSet/>
      <dgm:spPr/>
      <dgm:t>
        <a:bodyPr rtlCol="0"/>
        <a:lstStyle/>
        <a:p>
          <a:pPr rtl="0"/>
          <a:endParaRPr lang="en-GB" noProof="0">
            <a:latin typeface="Tenorite" pitchFamily="2" charset="0"/>
          </a:endParaRPr>
        </a:p>
      </dgm:t>
    </dgm:pt>
    <dgm:pt modelId="{B1AFA1AF-0FF8-45B3-A6D0-0E255A2F637D}">
      <dgm:prSet phldr="0" custT="1"/>
      <dgm:spPr>
        <a:solidFill>
          <a:schemeClr val="accent1"/>
        </a:solidFill>
        <a:ln>
          <a:noFill/>
        </a:ln>
      </dgm:spPr>
      <dgm:t>
        <a:bodyPr rtlCol="0"/>
        <a:lstStyle/>
        <a:p>
          <a:pPr marL="0" algn="ctr" rtl="0">
            <a:buNone/>
          </a:pPr>
          <a:r>
            <a:rPr lang="en-GB" sz="2400" noProof="0">
              <a:latin typeface="Tenorite" pitchFamily="2" charset="0"/>
            </a:rPr>
            <a:t>Design </a:t>
          </a:r>
        </a:p>
      </dgm:t>
    </dgm:pt>
    <dgm:pt modelId="{88649F7A-400B-4056-965D-C9AC0B3AD942}" type="sibTrans" cxnId="{F28D7702-2FC3-49BD-BB13-C989E5EE622A}">
      <dgm:prSet/>
      <dgm:spPr/>
      <dgm:t>
        <a:bodyPr rtlCol="0"/>
        <a:lstStyle/>
        <a:p>
          <a:pPr rtl="0"/>
          <a:endParaRPr lang="en-GB" noProof="0">
            <a:latin typeface="Tenorite" pitchFamily="2" charset="0"/>
          </a:endParaRPr>
        </a:p>
      </dgm:t>
    </dgm:pt>
    <dgm:pt modelId="{10C68AF5-481C-45AA-A216-8BBBB04515B9}" type="parTrans" cxnId="{F28D7702-2FC3-49BD-BB13-C989E5EE622A}">
      <dgm:prSet/>
      <dgm:spPr/>
      <dgm:t>
        <a:bodyPr rtlCol="0"/>
        <a:lstStyle/>
        <a:p>
          <a:pPr rtl="0"/>
          <a:endParaRPr lang="en-GB" noProof="0">
            <a:latin typeface="Tenorite" pitchFamily="2" charset="0"/>
          </a:endParaRPr>
        </a:p>
      </dgm:t>
    </dgm:pt>
    <dgm:pt modelId="{289B39F8-5ACE-49DE-8BB0-5DE120EDE352}" type="pres">
      <dgm:prSet presAssocID="{0DD8915E-DC14-41D6-9BB5-F49E1C265163}" presName="compositeShape" presStyleCnt="0">
        <dgm:presLayoutVars>
          <dgm:chMax val="7"/>
          <dgm:dir/>
          <dgm:resizeHandles val="exact"/>
        </dgm:presLayoutVars>
      </dgm:prSet>
      <dgm:spPr/>
    </dgm:pt>
    <dgm:pt modelId="{4019CF05-618B-4CDB-8E50-9D233D59A76A}" type="pres">
      <dgm:prSet presAssocID="{0DD8915E-DC14-41D6-9BB5-F49E1C265163}" presName="wedge1" presStyleLbl="node1" presStyleIdx="0" presStyleCnt="3" custScaleX="115121" custScaleY="114055"/>
      <dgm:spPr/>
    </dgm:pt>
    <dgm:pt modelId="{7DDFF05F-AC77-4B76-B3CE-050F8D636856}" type="pres">
      <dgm:prSet presAssocID="{0DD8915E-DC14-41D6-9BB5-F49E1C265163}" presName="dummy1a" presStyleCnt="0"/>
      <dgm:spPr/>
    </dgm:pt>
    <dgm:pt modelId="{220F864A-64FF-4D53-A05F-BD30B0419621}" type="pres">
      <dgm:prSet presAssocID="{0DD8915E-DC14-41D6-9BB5-F49E1C265163}" presName="dummy1b" presStyleCnt="0"/>
      <dgm:spPr/>
    </dgm:pt>
    <dgm:pt modelId="{227689EA-EA41-4E98-850C-262B06A566BB}" type="pres">
      <dgm:prSet presAssocID="{0DD8915E-DC14-41D6-9BB5-F49E1C265163}" presName="wedge1Tx" presStyleLbl="node1" presStyleIdx="0" presStyleCnt="3">
        <dgm:presLayoutVars>
          <dgm:chMax val="0"/>
          <dgm:chPref val="0"/>
          <dgm:bulletEnabled val="1"/>
        </dgm:presLayoutVars>
      </dgm:prSet>
      <dgm:spPr/>
    </dgm:pt>
    <dgm:pt modelId="{13772471-0402-4DEF-8943-19796C2BC590}" type="pres">
      <dgm:prSet presAssocID="{0DD8915E-DC14-41D6-9BB5-F49E1C265163}" presName="wedge2" presStyleLbl="node1" presStyleIdx="1" presStyleCnt="3" custScaleX="115121" custScaleY="114055"/>
      <dgm:spPr/>
    </dgm:pt>
    <dgm:pt modelId="{919655E6-B9E3-4FEF-8170-5C61DAA65A1B}" type="pres">
      <dgm:prSet presAssocID="{0DD8915E-DC14-41D6-9BB5-F49E1C265163}" presName="dummy2a" presStyleCnt="0"/>
      <dgm:spPr/>
    </dgm:pt>
    <dgm:pt modelId="{65641991-EC3D-47F4-8E5E-431243F49D71}" type="pres">
      <dgm:prSet presAssocID="{0DD8915E-DC14-41D6-9BB5-F49E1C265163}" presName="dummy2b" presStyleCnt="0"/>
      <dgm:spPr/>
    </dgm:pt>
    <dgm:pt modelId="{9F702406-FEAC-4540-BCDC-C5FB618D155C}" type="pres">
      <dgm:prSet presAssocID="{0DD8915E-DC14-41D6-9BB5-F49E1C265163}" presName="wedge2Tx" presStyleLbl="node1" presStyleIdx="1" presStyleCnt="3">
        <dgm:presLayoutVars>
          <dgm:chMax val="0"/>
          <dgm:chPref val="0"/>
          <dgm:bulletEnabled val="1"/>
        </dgm:presLayoutVars>
      </dgm:prSet>
      <dgm:spPr/>
    </dgm:pt>
    <dgm:pt modelId="{7868E089-824C-4419-B507-E033ECCCFFFF}" type="pres">
      <dgm:prSet presAssocID="{0DD8915E-DC14-41D6-9BB5-F49E1C265163}" presName="wedge3" presStyleLbl="node1" presStyleIdx="2" presStyleCnt="3" custScaleX="115121" custScaleY="114055"/>
      <dgm:spPr/>
    </dgm:pt>
    <dgm:pt modelId="{FDFB71E0-78E2-4677-9A65-8E077207EA7E}" type="pres">
      <dgm:prSet presAssocID="{0DD8915E-DC14-41D6-9BB5-F49E1C265163}" presName="dummy3a" presStyleCnt="0"/>
      <dgm:spPr/>
    </dgm:pt>
    <dgm:pt modelId="{D10CE915-4B56-45B2-B39B-ECA53A6A6491}" type="pres">
      <dgm:prSet presAssocID="{0DD8915E-DC14-41D6-9BB5-F49E1C265163}" presName="dummy3b" presStyleCnt="0"/>
      <dgm:spPr/>
    </dgm:pt>
    <dgm:pt modelId="{C66F8598-C92C-4F3C-BFBC-3F6AA1A633F9}" type="pres">
      <dgm:prSet presAssocID="{0DD8915E-DC14-41D6-9BB5-F49E1C265163}" presName="wedge3Tx" presStyleLbl="node1" presStyleIdx="2" presStyleCnt="3">
        <dgm:presLayoutVars>
          <dgm:chMax val="0"/>
          <dgm:chPref val="0"/>
          <dgm:bulletEnabled val="1"/>
        </dgm:presLayoutVars>
      </dgm:prSet>
      <dgm:spPr/>
    </dgm:pt>
    <dgm:pt modelId="{446D8389-F63C-45E8-BD35-3A64FAC95BF1}" type="pres">
      <dgm:prSet presAssocID="{88649F7A-400B-4056-965D-C9AC0B3AD942}" presName="arrowWedge1" presStyleLbl="fgSibTrans2D1" presStyleIdx="0" presStyleCnt="3" custScaleX="115121" custScaleY="114055"/>
      <dgm:spPr>
        <a:solidFill>
          <a:schemeClr val="tx1"/>
        </a:solidFill>
      </dgm:spPr>
    </dgm:pt>
    <dgm:pt modelId="{502F69D9-3EAC-4810-ACE0-D6A7A09560D9}" type="pres">
      <dgm:prSet presAssocID="{B8632E42-D7EB-4C31-877E-6F1B2801851A}" presName="arrowWedge2" presStyleLbl="fgSibTrans2D1" presStyleIdx="1" presStyleCnt="3" custScaleX="115121" custScaleY="114055"/>
      <dgm:spPr/>
    </dgm:pt>
    <dgm:pt modelId="{9D075FBB-12CB-4CBB-BF60-7142C0CF6685}" type="pres">
      <dgm:prSet presAssocID="{68F74A88-49DC-44B1-BC0D-220A7B97601C}" presName="arrowWedge3" presStyleLbl="fgSibTrans2D1" presStyleIdx="2" presStyleCnt="3" custScaleX="115121" custScaleY="114055"/>
      <dgm:spPr/>
    </dgm:pt>
  </dgm:ptLst>
  <dgm:cxnLst>
    <dgm:cxn modelId="{F28D7702-2FC3-49BD-BB13-C989E5EE622A}" srcId="{0DD8915E-DC14-41D6-9BB5-F49E1C265163}" destId="{B1AFA1AF-0FF8-45B3-A6D0-0E255A2F637D}" srcOrd="0" destOrd="0" parTransId="{10C68AF5-481C-45AA-A216-8BBBB04515B9}" sibTransId="{88649F7A-400B-4056-965D-C9AC0B3AD942}"/>
    <dgm:cxn modelId="{978A1438-1979-4B9E-AD9D-5E7062CBF3AC}" type="presOf" srcId="{0DD8915E-DC14-41D6-9BB5-F49E1C265163}" destId="{289B39F8-5ACE-49DE-8BB0-5DE120EDE352}" srcOrd="0" destOrd="0" presId="urn:microsoft.com/office/officeart/2005/8/layout/cycle8"/>
    <dgm:cxn modelId="{2D633B56-E147-4EFC-B9EE-6C0413F329B0}" srcId="{0DD8915E-DC14-41D6-9BB5-F49E1C265163}" destId="{4F85505A-81B6-4FDA-A144-900B71DAD946}" srcOrd="2" destOrd="0" parTransId="{D9A96E25-7BBE-4DDD-8DDE-B4970D4340A8}" sibTransId="{68F74A88-49DC-44B1-BC0D-220A7B97601C}"/>
    <dgm:cxn modelId="{55A5C389-33AF-40AB-87E9-95FCD877D677}" type="presOf" srcId="{B1AFA1AF-0FF8-45B3-A6D0-0E255A2F637D}" destId="{4019CF05-618B-4CDB-8E50-9D233D59A76A}" srcOrd="0" destOrd="0" presId="urn:microsoft.com/office/officeart/2005/8/layout/cycle8"/>
    <dgm:cxn modelId="{A895DA94-F172-4D9C-9B8B-274CE7041542}" type="presOf" srcId="{4F85505A-81B6-4FDA-A144-900B71DAD946}" destId="{C66F8598-C92C-4F3C-BFBC-3F6AA1A633F9}" srcOrd="1" destOrd="0" presId="urn:microsoft.com/office/officeart/2005/8/layout/cycle8"/>
    <dgm:cxn modelId="{6C23D0C9-74B2-4C8B-AB2F-A03B3B0EBE56}" srcId="{0DD8915E-DC14-41D6-9BB5-F49E1C265163}" destId="{E9682B4F-0217-4B50-923E-C104AA24290F}" srcOrd="1" destOrd="0" parTransId="{E0F6C4AF-9BBB-4698-91D7-F9AE3EACBD5D}" sibTransId="{B8632E42-D7EB-4C31-877E-6F1B2801851A}"/>
    <dgm:cxn modelId="{FAA032CC-8786-481F-A6A0-A98A7462B112}" type="presOf" srcId="{B1AFA1AF-0FF8-45B3-A6D0-0E255A2F637D}" destId="{227689EA-EA41-4E98-850C-262B06A566BB}" srcOrd="1" destOrd="0" presId="urn:microsoft.com/office/officeart/2005/8/layout/cycle8"/>
    <dgm:cxn modelId="{04923DD6-1510-49A0-81F6-A507966AFFE4}" type="presOf" srcId="{E9682B4F-0217-4B50-923E-C104AA24290F}" destId="{9F702406-FEAC-4540-BCDC-C5FB618D155C}" srcOrd="1" destOrd="0" presId="urn:microsoft.com/office/officeart/2005/8/layout/cycle8"/>
    <dgm:cxn modelId="{CA4CCEEA-BD48-427F-9C97-C31EE5928BD0}" type="presOf" srcId="{E9682B4F-0217-4B50-923E-C104AA24290F}" destId="{13772471-0402-4DEF-8943-19796C2BC590}" srcOrd="0" destOrd="0" presId="urn:microsoft.com/office/officeart/2005/8/layout/cycle8"/>
    <dgm:cxn modelId="{0B41AEF2-2191-4B93-BACF-600935EEDF6E}" type="presOf" srcId="{4F85505A-81B6-4FDA-A144-900B71DAD946}" destId="{7868E089-824C-4419-B507-E033ECCCFFFF}" srcOrd="0" destOrd="0" presId="urn:microsoft.com/office/officeart/2005/8/layout/cycle8"/>
    <dgm:cxn modelId="{FA5272FD-B236-4B80-861D-A1673FA0EBCA}" type="presParOf" srcId="{289B39F8-5ACE-49DE-8BB0-5DE120EDE352}" destId="{4019CF05-618B-4CDB-8E50-9D233D59A76A}" srcOrd="0" destOrd="0" presId="urn:microsoft.com/office/officeart/2005/8/layout/cycle8"/>
    <dgm:cxn modelId="{3EB36F46-3C14-4029-A0CA-0EC22837E587}" type="presParOf" srcId="{289B39F8-5ACE-49DE-8BB0-5DE120EDE352}" destId="{7DDFF05F-AC77-4B76-B3CE-050F8D636856}" srcOrd="1" destOrd="0" presId="urn:microsoft.com/office/officeart/2005/8/layout/cycle8"/>
    <dgm:cxn modelId="{0E7D470C-21E6-4B66-9E27-02B3215FF82C}" type="presParOf" srcId="{289B39F8-5ACE-49DE-8BB0-5DE120EDE352}" destId="{220F864A-64FF-4D53-A05F-BD30B0419621}" srcOrd="2" destOrd="0" presId="urn:microsoft.com/office/officeart/2005/8/layout/cycle8"/>
    <dgm:cxn modelId="{A0F9C5A5-0E2D-49B3-B0DE-6F28A55ABCFB}" type="presParOf" srcId="{289B39F8-5ACE-49DE-8BB0-5DE120EDE352}" destId="{227689EA-EA41-4E98-850C-262B06A566BB}" srcOrd="3" destOrd="0" presId="urn:microsoft.com/office/officeart/2005/8/layout/cycle8"/>
    <dgm:cxn modelId="{2BEC45F8-3F9E-4D91-BAE6-11A1D3BE3848}" type="presParOf" srcId="{289B39F8-5ACE-49DE-8BB0-5DE120EDE352}" destId="{13772471-0402-4DEF-8943-19796C2BC590}" srcOrd="4" destOrd="0" presId="urn:microsoft.com/office/officeart/2005/8/layout/cycle8"/>
    <dgm:cxn modelId="{B58DE951-24D7-45B4-993E-A904179BB19E}" type="presParOf" srcId="{289B39F8-5ACE-49DE-8BB0-5DE120EDE352}" destId="{919655E6-B9E3-4FEF-8170-5C61DAA65A1B}" srcOrd="5" destOrd="0" presId="urn:microsoft.com/office/officeart/2005/8/layout/cycle8"/>
    <dgm:cxn modelId="{7B10BCED-74DB-4408-8201-09F59E1B2384}" type="presParOf" srcId="{289B39F8-5ACE-49DE-8BB0-5DE120EDE352}" destId="{65641991-EC3D-47F4-8E5E-431243F49D71}" srcOrd="6" destOrd="0" presId="urn:microsoft.com/office/officeart/2005/8/layout/cycle8"/>
    <dgm:cxn modelId="{5D27E196-DD5A-4BA9-95D1-63356F4EB96C}" type="presParOf" srcId="{289B39F8-5ACE-49DE-8BB0-5DE120EDE352}" destId="{9F702406-FEAC-4540-BCDC-C5FB618D155C}" srcOrd="7" destOrd="0" presId="urn:microsoft.com/office/officeart/2005/8/layout/cycle8"/>
    <dgm:cxn modelId="{691BD3B7-0E7B-4FFF-BF32-DD4087056CD7}" type="presParOf" srcId="{289B39F8-5ACE-49DE-8BB0-5DE120EDE352}" destId="{7868E089-824C-4419-B507-E033ECCCFFFF}" srcOrd="8" destOrd="0" presId="urn:microsoft.com/office/officeart/2005/8/layout/cycle8"/>
    <dgm:cxn modelId="{CE055498-723A-4FEA-8BFD-5C9D5E6017D0}" type="presParOf" srcId="{289B39F8-5ACE-49DE-8BB0-5DE120EDE352}" destId="{FDFB71E0-78E2-4677-9A65-8E077207EA7E}" srcOrd="9" destOrd="0" presId="urn:microsoft.com/office/officeart/2005/8/layout/cycle8"/>
    <dgm:cxn modelId="{BEF69446-33C8-4365-821C-75894EEBCC43}" type="presParOf" srcId="{289B39F8-5ACE-49DE-8BB0-5DE120EDE352}" destId="{D10CE915-4B56-45B2-B39B-ECA53A6A6491}" srcOrd="10" destOrd="0" presId="urn:microsoft.com/office/officeart/2005/8/layout/cycle8"/>
    <dgm:cxn modelId="{DD634E36-E3EA-4B74-B7A5-DFFBF4AC14AD}" type="presParOf" srcId="{289B39F8-5ACE-49DE-8BB0-5DE120EDE352}" destId="{C66F8598-C92C-4F3C-BFBC-3F6AA1A633F9}" srcOrd="11" destOrd="0" presId="urn:microsoft.com/office/officeart/2005/8/layout/cycle8"/>
    <dgm:cxn modelId="{C95A6BEA-A046-485E-883B-BCBC1719C3D0}" type="presParOf" srcId="{289B39F8-5ACE-49DE-8BB0-5DE120EDE352}" destId="{446D8389-F63C-45E8-BD35-3A64FAC95BF1}" srcOrd="12" destOrd="0" presId="urn:microsoft.com/office/officeart/2005/8/layout/cycle8"/>
    <dgm:cxn modelId="{9D911B0A-880E-44CD-8BFC-062D9ACF4ACA}" type="presParOf" srcId="{289B39F8-5ACE-49DE-8BB0-5DE120EDE352}" destId="{502F69D9-3EAC-4810-ACE0-D6A7A09560D9}" srcOrd="13" destOrd="0" presId="urn:microsoft.com/office/officeart/2005/8/layout/cycle8"/>
    <dgm:cxn modelId="{638AD6E2-FFC0-430C-BBAA-C42CCEE304B9}" type="presParOf" srcId="{289B39F8-5ACE-49DE-8BB0-5DE120EDE352}" destId="{9D075FBB-12CB-4CBB-BF60-7142C0CF668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9CF05-618B-4CDB-8E50-9D233D59A76A}">
      <dsp:nvSpPr>
        <dsp:cNvPr id="0" name=""/>
        <dsp:cNvSpPr/>
      </dsp:nvSpPr>
      <dsp:spPr>
        <a:xfrm>
          <a:off x="3007421" y="23523"/>
          <a:ext cx="3810885" cy="3775597"/>
        </a:xfrm>
        <a:prstGeom prst="pie">
          <a:avLst>
            <a:gd name="adj1" fmla="val 16200000"/>
            <a:gd name="adj2" fmla="val 1800000"/>
          </a:avLst>
        </a:prstGeom>
        <a:solidFill>
          <a:schemeClr val="accent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rtlCol="0" anchor="ctr" anchorCtr="0">
          <a:noAutofit/>
        </a:bodyPr>
        <a:lstStyle/>
        <a:p>
          <a:pPr marL="0" lvl="0" indent="0" algn="ctr" defTabSz="1066800" rtl="0">
            <a:lnSpc>
              <a:spcPct val="90000"/>
            </a:lnSpc>
            <a:spcBef>
              <a:spcPct val="0"/>
            </a:spcBef>
            <a:spcAft>
              <a:spcPct val="35000"/>
            </a:spcAft>
            <a:buNone/>
          </a:pPr>
          <a:r>
            <a:rPr lang="en-GB" sz="2400" kern="1200" noProof="0">
              <a:latin typeface="Tenorite" pitchFamily="2" charset="0"/>
            </a:rPr>
            <a:t>Design </a:t>
          </a:r>
        </a:p>
      </dsp:txBody>
      <dsp:txXfrm>
        <a:off x="5015849" y="823590"/>
        <a:ext cx="1361030" cy="1123689"/>
      </dsp:txXfrm>
    </dsp:sp>
    <dsp:sp modelId="{13772471-0402-4DEF-8943-19796C2BC590}">
      <dsp:nvSpPr>
        <dsp:cNvPr id="0" name=""/>
        <dsp:cNvSpPr/>
      </dsp:nvSpPr>
      <dsp:spPr>
        <a:xfrm>
          <a:off x="2939244" y="141749"/>
          <a:ext cx="3810885" cy="3775597"/>
        </a:xfrm>
        <a:prstGeom prst="pie">
          <a:avLst>
            <a:gd name="adj1" fmla="val 1800000"/>
            <a:gd name="adj2" fmla="val 9000000"/>
          </a:avLst>
        </a:prstGeom>
        <a:solidFill>
          <a:schemeClr val="accent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rtlCol="0" anchor="ctr" anchorCtr="0">
          <a:noAutofit/>
        </a:bodyPr>
        <a:lstStyle/>
        <a:p>
          <a:pPr marL="0" lvl="0" indent="0" algn="ctr" defTabSz="1066800" rtl="0">
            <a:lnSpc>
              <a:spcPct val="90000"/>
            </a:lnSpc>
            <a:spcBef>
              <a:spcPct val="0"/>
            </a:spcBef>
            <a:spcAft>
              <a:spcPct val="35000"/>
            </a:spcAft>
            <a:buNone/>
          </a:pPr>
          <a:r>
            <a:rPr lang="en-GB" sz="2400" kern="1200" noProof="0">
              <a:latin typeface="Tenorite" pitchFamily="2" charset="0"/>
            </a:rPr>
            <a:t>Test</a:t>
          </a:r>
        </a:p>
      </dsp:txBody>
      <dsp:txXfrm>
        <a:off x="3846598" y="2591392"/>
        <a:ext cx="2041546" cy="988847"/>
      </dsp:txXfrm>
    </dsp:sp>
    <dsp:sp modelId="{7868E089-824C-4419-B507-E033ECCCFFFF}">
      <dsp:nvSpPr>
        <dsp:cNvPr id="0" name=""/>
        <dsp:cNvSpPr/>
      </dsp:nvSpPr>
      <dsp:spPr>
        <a:xfrm>
          <a:off x="2871067" y="23523"/>
          <a:ext cx="3810885" cy="3775597"/>
        </a:xfrm>
        <a:prstGeom prst="pie">
          <a:avLst>
            <a:gd name="adj1" fmla="val 9000000"/>
            <a:gd name="adj2" fmla="val 16200000"/>
          </a:avLst>
        </a:prstGeom>
        <a:solidFill>
          <a:schemeClr val="accent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rtlCol="0" anchor="ctr" anchorCtr="0">
          <a:noAutofit/>
        </a:bodyPr>
        <a:lstStyle/>
        <a:p>
          <a:pPr marL="0" lvl="0" indent="0" algn="ctr" defTabSz="1066800" rtl="0">
            <a:lnSpc>
              <a:spcPct val="90000"/>
            </a:lnSpc>
            <a:spcBef>
              <a:spcPct val="0"/>
            </a:spcBef>
            <a:spcAft>
              <a:spcPct val="35000"/>
            </a:spcAft>
            <a:buNone/>
          </a:pPr>
          <a:r>
            <a:rPr lang="en-GB" sz="2400" kern="1200" noProof="0">
              <a:latin typeface="Tenorite" pitchFamily="2" charset="0"/>
            </a:rPr>
            <a:t>Building the data base</a:t>
          </a:r>
        </a:p>
      </dsp:txBody>
      <dsp:txXfrm>
        <a:off x="3312495" y="823590"/>
        <a:ext cx="1361030" cy="1123689"/>
      </dsp:txXfrm>
    </dsp:sp>
    <dsp:sp modelId="{446D8389-F63C-45E8-BD35-3A64FAC95BF1}">
      <dsp:nvSpPr>
        <dsp:cNvPr id="0" name=""/>
        <dsp:cNvSpPr/>
      </dsp:nvSpPr>
      <dsp:spPr>
        <a:xfrm>
          <a:off x="2768649" y="-213089"/>
          <a:ext cx="4282709" cy="4243052"/>
        </a:xfrm>
        <a:prstGeom prst="circularArrow">
          <a:avLst>
            <a:gd name="adj1" fmla="val 5085"/>
            <a:gd name="adj2" fmla="val 327528"/>
            <a:gd name="adj3" fmla="val 1472472"/>
            <a:gd name="adj4" fmla="val 16199432"/>
            <a:gd name="adj5" fmla="val 5932"/>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502F69D9-3EAC-4810-ACE0-D6A7A09560D9}">
      <dsp:nvSpPr>
        <dsp:cNvPr id="0" name=""/>
        <dsp:cNvSpPr/>
      </dsp:nvSpPr>
      <dsp:spPr>
        <a:xfrm>
          <a:off x="2700199" y="-95073"/>
          <a:ext cx="4282709" cy="4243052"/>
        </a:xfrm>
        <a:prstGeom prst="circularArrow">
          <a:avLst>
            <a:gd name="adj1" fmla="val 5085"/>
            <a:gd name="adj2" fmla="val 327528"/>
            <a:gd name="adj3" fmla="val 8671970"/>
            <a:gd name="adj4" fmla="val 1800502"/>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075FBB-12CB-4CBB-BF60-7142C0CF6685}">
      <dsp:nvSpPr>
        <dsp:cNvPr id="0" name=""/>
        <dsp:cNvSpPr/>
      </dsp:nvSpPr>
      <dsp:spPr>
        <a:xfrm>
          <a:off x="2631748" y="-213089"/>
          <a:ext cx="4282709" cy="4243052"/>
        </a:xfrm>
        <a:prstGeom prst="circularArrow">
          <a:avLst>
            <a:gd name="adj1" fmla="val 5085"/>
            <a:gd name="adj2" fmla="val 327528"/>
            <a:gd name="adj3" fmla="val 15873039"/>
            <a:gd name="adj4" fmla="val 90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en-GB" smtClean="0"/>
              <a:t>‹#›</a:t>
            </a:fld>
            <a:endParaRPr lang="en-GB"/>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A15AE-E040-4F31-96C6-FD066D034FFB}" type="datetime1">
              <a:rPr lang="en-GB" smtClean="0"/>
              <a:pPr/>
              <a:t>04/10/2024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en-GB" noProof="0" smtClean="0"/>
              <a:t>‹#›</a:t>
            </a:fld>
            <a:endParaRPr lang="en-GB"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everyone. Thank you so much for coming to the office today. We are very excited to show you our project which we have been working on for the past 2 weeks. We focused on building an artificial intelligence powered chatbot which can provide financial advice to anyone. From a student that is just starting to manage their finances to someone looking to buy a house or stocks.</a:t>
            </a:r>
          </a:p>
        </p:txBody>
      </p:sp>
      <p:sp>
        <p:nvSpPr>
          <p:cNvPr id="4" name="Slide Number Placeholder 3"/>
          <p:cNvSpPr>
            <a:spLocks noGrp="1"/>
          </p:cNvSpPr>
          <p:nvPr>
            <p:ph type="sldNum" sz="quarter" idx="5"/>
          </p:nvPr>
        </p:nvSpPr>
        <p:spPr/>
        <p:txBody>
          <a:bodyPr/>
          <a:lstStyle/>
          <a:p>
            <a:pPr rtl="0"/>
            <a:fld id="{A89C7E07-3C67-C64C-8DA0-0404F6303970}" type="slidenum">
              <a:rPr lang="en-GB" smtClean="0"/>
              <a:t>1</a:t>
            </a:fld>
            <a:endParaRPr lang="en-GB"/>
          </a:p>
        </p:txBody>
      </p:sp>
    </p:spTree>
    <p:extLst>
      <p:ext uri="{BB962C8B-B14F-4D97-AF65-F5344CB8AC3E}">
        <p14:creationId xmlns:p14="http://schemas.microsoft.com/office/powerpoint/2010/main" val="334658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responsibilities of the Data Engineer team for the sprint 1 were to deliver</a:t>
            </a:r>
          </a:p>
          <a:p>
            <a:r>
              <a:rPr lang="en-US"/>
              <a:t>Complete Question Bank with 50 FAQS, including their references and keywords so that the program can match user questions with the appropriate answer. </a:t>
            </a:r>
            <a:endParaRPr lang="en-US">
              <a:ea typeface="Calibri"/>
              <a:cs typeface="Calibri"/>
            </a:endParaRPr>
          </a:p>
          <a:p>
            <a:r>
              <a:rPr lang="en-US"/>
              <a:t>These were stored in google sheets that later were exported in csv files. </a:t>
            </a:r>
            <a:endParaRPr lang="en-US">
              <a:ea typeface="Calibri"/>
              <a:cs typeface="Calibri"/>
            </a:endParaRPr>
          </a:p>
          <a:p>
            <a:r>
              <a:rPr lang="en-US"/>
              <a:t> </a:t>
            </a:r>
            <a:endParaRPr lang="en-US">
              <a:ea typeface="Calibri"/>
              <a:cs typeface="Calibri"/>
            </a:endParaRPr>
          </a:p>
          <a:p>
            <a:r>
              <a:rPr lang="en-US"/>
              <a:t> </a:t>
            </a:r>
            <a:endParaRPr lang="en-US">
              <a:ea typeface="Calibri"/>
              <a:cs typeface="Calibri"/>
            </a:endParaRPr>
          </a:p>
          <a:p>
            <a:r>
              <a:rPr lang="en-US"/>
              <a:t>Among the key deliverables, we also created a Database Schema so that the development team could see the structure of our database and the relations between tables</a:t>
            </a:r>
            <a:endParaRPr lang="en-US">
              <a:ea typeface="Calibri"/>
              <a:cs typeface="Calibri"/>
            </a:endParaRPr>
          </a:p>
          <a:p>
            <a:r>
              <a:rPr lang="en-US"/>
              <a:t> </a:t>
            </a:r>
            <a:endParaRPr lang="en-US">
              <a:ea typeface="Calibri"/>
              <a:cs typeface="Calibri"/>
            </a:endParaRPr>
          </a:p>
          <a:p>
            <a:r>
              <a:rPr lang="en-US"/>
              <a:t>We sought approval of this initial schema, which was the one that you can see on screen.</a:t>
            </a:r>
            <a:endParaRPr lang="en-GB"/>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10</a:t>
            </a:fld>
            <a:endParaRPr lang="en-GB" noProof="0"/>
          </a:p>
        </p:txBody>
      </p:sp>
    </p:spTree>
    <p:extLst>
      <p:ext uri="{BB962C8B-B14F-4D97-AF65-F5344CB8AC3E}">
        <p14:creationId xmlns:p14="http://schemas.microsoft.com/office/powerpoint/2010/main" val="388926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r>
              <a:rPr lang="en-US"/>
              <a:t>This was our initial database schema, which was a simple one and just had a question table, reference table and a junction table to connect both.</a:t>
            </a:r>
            <a:endParaRPr lang="en-US">
              <a:ea typeface="Calibri"/>
              <a:cs typeface="Calibri"/>
            </a:endParaRPr>
          </a:p>
          <a:p>
            <a:r>
              <a:rPr lang="en-US"/>
              <a:t>After sharing the schema with the development team, we received feedback, and move on to our second sprint... </a:t>
            </a:r>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11</a:t>
            </a:fld>
            <a:endParaRPr lang="en-GB" noProof="0"/>
          </a:p>
        </p:txBody>
      </p:sp>
    </p:spTree>
    <p:extLst>
      <p:ext uri="{BB962C8B-B14F-4D97-AF65-F5344CB8AC3E}">
        <p14:creationId xmlns:p14="http://schemas.microsoft.com/office/powerpoint/2010/main" val="3438962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key deliverables for our second sprint were the schema improvement based on feedback. </a:t>
            </a:r>
          </a:p>
          <a:p>
            <a:r>
              <a:rPr lang="en-US"/>
              <a:t>This includes the data normalization and addition of new tables. Ultimately, the creation of the database with the desired tables and the data stored in this tables was also part </a:t>
            </a:r>
            <a:endParaRPr lang="en-US">
              <a:ea typeface="Calibri"/>
              <a:cs typeface="Calibri"/>
            </a:endParaRPr>
          </a:p>
          <a:p>
            <a:r>
              <a:rPr lang="en-US"/>
              <a:t>of our key deliverables for this second sprint.</a:t>
            </a:r>
          </a:p>
          <a:p>
            <a:br>
              <a:rPr lang="en-US" b="1">
                <a:cs typeface="+mn-lt"/>
              </a:rPr>
            </a:br>
            <a:endParaRPr lang="en-US">
              <a:ea typeface="Calibri"/>
              <a:cs typeface="Calibri"/>
            </a:endParaRPr>
          </a:p>
          <a:p>
            <a:pPr marL="285750" indent="-285750">
              <a:buFont typeface="Arial,Sans-Serif"/>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12</a:t>
            </a:fld>
            <a:endParaRPr lang="en-GB" noProof="0"/>
          </a:p>
        </p:txBody>
      </p:sp>
    </p:spTree>
    <p:extLst>
      <p:ext uri="{BB962C8B-B14F-4D97-AF65-F5344CB8AC3E}">
        <p14:creationId xmlns:p14="http://schemas.microsoft.com/office/powerpoint/2010/main" val="1537268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the final schema of our database. As part of the normalization process, we created a keywords table and junction table to connect this table with the question table. Additionally, we created conversation history and conversation ids table because the development team needed to keep track of the conversation and interactions that the users hold with the app.</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13</a:t>
            </a:fld>
            <a:endParaRPr lang="en-GB" noProof="0"/>
          </a:p>
        </p:txBody>
      </p:sp>
    </p:spTree>
    <p:extLst>
      <p:ext uri="{BB962C8B-B14F-4D97-AF65-F5344CB8AC3E}">
        <p14:creationId xmlns:p14="http://schemas.microsoft.com/office/powerpoint/2010/main" val="388904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we completed communication with the development team,</a:t>
            </a:r>
          </a:p>
          <a:p>
            <a:r>
              <a:rPr lang="en-US"/>
              <a:t>our next step was to work closely with the DevOps team. </a:t>
            </a:r>
            <a:endParaRPr lang="en-US">
              <a:ea typeface="Calibri"/>
              <a:cs typeface="Calibri"/>
            </a:endParaRPr>
          </a:p>
          <a:p>
            <a:r>
              <a:rPr lang="en-US"/>
              <a:t>As a data engineer, we created a Python script for the ETL</a:t>
            </a:r>
            <a:endParaRPr lang="en-US">
              <a:ea typeface="Calibri"/>
              <a:cs typeface="Calibri"/>
            </a:endParaRPr>
          </a:p>
          <a:p>
            <a:r>
              <a:rPr lang="en-US"/>
              <a:t>pipeline, ensuring integration with MySQL using </a:t>
            </a:r>
            <a:r>
              <a:rPr lang="en-US" err="1"/>
              <a:t>SQLAlchemy</a:t>
            </a:r>
            <a:r>
              <a:rPr lang="en-US"/>
              <a:t>. </a:t>
            </a:r>
            <a:endParaRPr lang="en-US">
              <a:ea typeface="Calibri"/>
              <a:cs typeface="Calibri"/>
            </a:endParaRPr>
          </a:p>
          <a:p>
            <a:r>
              <a:rPr lang="en-US"/>
              <a:t>This allowed us to automate the data extraction, transformation,</a:t>
            </a:r>
            <a:endParaRPr lang="en-US">
              <a:ea typeface="Calibri"/>
              <a:cs typeface="Calibri"/>
            </a:endParaRPr>
          </a:p>
          <a:p>
            <a:r>
              <a:rPr lang="en-US"/>
              <a:t>and loading process, all while collaborating with the DevOps</a:t>
            </a:r>
            <a:endParaRPr lang="en-US">
              <a:ea typeface="Calibri"/>
              <a:cs typeface="Calibri"/>
            </a:endParaRPr>
          </a:p>
          <a:p>
            <a:r>
              <a:rPr lang="en-US"/>
              <a:t>team for a seamless deployment </a:t>
            </a:r>
            <a:endParaRPr lang="en-US">
              <a:ea typeface="Calibri"/>
              <a:cs typeface="Calibri"/>
            </a:endParaRPr>
          </a:p>
          <a:p>
            <a:r>
              <a:rPr lang="en-US"/>
              <a:t>next slide :</a:t>
            </a:r>
            <a:endParaRPr lang="en-US">
              <a:ea typeface="Calibri"/>
              <a:cs typeface="Calibri"/>
            </a:endParaRPr>
          </a:p>
          <a:p>
            <a:r>
              <a:rPr lang="en-US"/>
              <a:t>- Extract data from CSV, Data transformation. </a:t>
            </a:r>
            <a:endParaRPr lang="en-US">
              <a:ea typeface="Calibri"/>
              <a:cs typeface="Calibri"/>
            </a:endParaRPr>
          </a:p>
          <a:p>
            <a:r>
              <a:rPr lang="en-US"/>
              <a:t>- Loading data into seven tables. </a:t>
            </a:r>
            <a:endParaRPr lang="en-US">
              <a:ea typeface="Calibri"/>
              <a:cs typeface="Calibri"/>
            </a:endParaRPr>
          </a:p>
          <a:p>
            <a:r>
              <a:rPr lang="en-US"/>
              <a:t>- Relational database successfully built</a:t>
            </a:r>
            <a:endParaRPr lang="en-US">
              <a:ea typeface="Calibri"/>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14</a:t>
            </a:fld>
            <a:endParaRPr lang="en-GB" noProof="0"/>
          </a:p>
        </p:txBody>
      </p:sp>
    </p:spTree>
    <p:extLst>
      <p:ext uri="{BB962C8B-B14F-4D97-AF65-F5344CB8AC3E}">
        <p14:creationId xmlns:p14="http://schemas.microsoft.com/office/powerpoint/2010/main" val="83546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we completed communication with the development team,</a:t>
            </a:r>
          </a:p>
          <a:p>
            <a:r>
              <a:rPr lang="en-US"/>
              <a:t>our next step was to work closely with the DevOps team. </a:t>
            </a:r>
            <a:endParaRPr lang="en-US">
              <a:ea typeface="Calibri"/>
              <a:cs typeface="Calibri"/>
            </a:endParaRPr>
          </a:p>
          <a:p>
            <a:r>
              <a:rPr lang="en-US"/>
              <a:t>As a data engineer, we created a Python script for the ETL</a:t>
            </a:r>
            <a:endParaRPr lang="en-US">
              <a:ea typeface="Calibri"/>
              <a:cs typeface="Calibri"/>
            </a:endParaRPr>
          </a:p>
          <a:p>
            <a:r>
              <a:rPr lang="en-US"/>
              <a:t>pipeline, ensuring integration with MySQL using </a:t>
            </a:r>
            <a:r>
              <a:rPr lang="en-US" err="1"/>
              <a:t>SQLAlchemy</a:t>
            </a:r>
            <a:r>
              <a:rPr lang="en-US"/>
              <a:t>. </a:t>
            </a:r>
            <a:endParaRPr lang="en-US">
              <a:ea typeface="Calibri"/>
              <a:cs typeface="Calibri"/>
            </a:endParaRPr>
          </a:p>
          <a:p>
            <a:r>
              <a:rPr lang="en-US"/>
              <a:t>This allowed us to automate the data extraction, transformation,</a:t>
            </a:r>
            <a:endParaRPr lang="en-US">
              <a:ea typeface="Calibri"/>
              <a:cs typeface="Calibri"/>
            </a:endParaRPr>
          </a:p>
          <a:p>
            <a:r>
              <a:rPr lang="en-US"/>
              <a:t>and loading process, all while collaborating with the DevOps</a:t>
            </a:r>
            <a:endParaRPr lang="en-US">
              <a:ea typeface="Calibri"/>
              <a:cs typeface="Calibri"/>
            </a:endParaRPr>
          </a:p>
          <a:p>
            <a:r>
              <a:rPr lang="en-US"/>
              <a:t>team for a seamless deployment </a:t>
            </a:r>
            <a:endParaRPr lang="en-US">
              <a:ea typeface="Calibri"/>
              <a:cs typeface="Calibri"/>
            </a:endParaRPr>
          </a:p>
          <a:p>
            <a:r>
              <a:rPr lang="en-US"/>
              <a:t>next slide :</a:t>
            </a:r>
            <a:endParaRPr lang="en-US">
              <a:ea typeface="Calibri"/>
              <a:cs typeface="Calibri"/>
            </a:endParaRPr>
          </a:p>
          <a:p>
            <a:r>
              <a:rPr lang="en-US"/>
              <a:t>- Extract data from CSV, Data transformation. </a:t>
            </a:r>
            <a:endParaRPr lang="en-US">
              <a:ea typeface="Calibri"/>
              <a:cs typeface="Calibri"/>
            </a:endParaRPr>
          </a:p>
          <a:p>
            <a:r>
              <a:rPr lang="en-US"/>
              <a:t>- Loading data into seven tables. </a:t>
            </a:r>
            <a:endParaRPr lang="en-US">
              <a:ea typeface="Calibri"/>
              <a:cs typeface="Calibri"/>
            </a:endParaRPr>
          </a:p>
          <a:p>
            <a:r>
              <a:rPr lang="en-US"/>
              <a:t>- Relational database successfully built</a:t>
            </a:r>
            <a:endParaRPr lang="en-US">
              <a:ea typeface="Calibri"/>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15</a:t>
            </a:fld>
            <a:endParaRPr lang="en-GB" noProof="0"/>
          </a:p>
        </p:txBody>
      </p:sp>
    </p:spTree>
    <p:extLst>
      <p:ext uri="{BB962C8B-B14F-4D97-AF65-F5344CB8AC3E}">
        <p14:creationId xmlns:p14="http://schemas.microsoft.com/office/powerpoint/2010/main" val="1177895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A89C7E07-3C67-C64C-8DA0-0404F6303970}" type="slidenum">
              <a:rPr lang="en-GB" smtClean="0"/>
              <a:t>16</a:t>
            </a:fld>
            <a:endParaRPr lang="en-GB"/>
          </a:p>
        </p:txBody>
      </p:sp>
    </p:spTree>
    <p:extLst>
      <p:ext uri="{BB962C8B-B14F-4D97-AF65-F5344CB8AC3E}">
        <p14:creationId xmlns:p14="http://schemas.microsoft.com/office/powerpoint/2010/main" val="48294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Three sprints</a:t>
            </a:r>
          </a:p>
          <a:p>
            <a:r>
              <a:rPr lang="en-US"/>
              <a:t>   Sprint 1: </a:t>
            </a:r>
            <a:br>
              <a:rPr lang="en-US">
                <a:cs typeface="+mn-lt"/>
              </a:rPr>
            </a:br>
            <a:r>
              <a:rPr lang="en-US"/>
              <a:t>     Covers the planning and design phase of the project. </a:t>
            </a:r>
            <a:br>
              <a:rPr lang="en-US">
                <a:cs typeface="+mn-lt"/>
              </a:rPr>
            </a:br>
            <a:r>
              <a:rPr lang="en-US"/>
              <a:t>     With 2 whole days being dedicated to creating the class diagram, control flow diagram, and a frontend wireframe. </a:t>
            </a:r>
            <a:br>
              <a:rPr lang="en-US">
                <a:cs typeface="+mn-lt"/>
              </a:rPr>
            </a:br>
            <a:r>
              <a:rPr lang="en-US"/>
              <a:t>     </a:t>
            </a:r>
            <a:r>
              <a:rPr lang="en-US" b="1"/>
              <a:t>Collaborating with the business team to corroborate our work.  </a:t>
            </a:r>
            <a:br>
              <a:rPr lang="en-US">
                <a:cs typeface="+mn-lt"/>
              </a:rPr>
            </a:br>
            <a:r>
              <a:rPr lang="en-US"/>
              <a:t>   </a:t>
            </a:r>
            <a:endParaRPr lang="en-US">
              <a:ea typeface="Calibri"/>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17</a:t>
            </a:fld>
            <a:endParaRPr lang="en-GB" noProof="0"/>
          </a:p>
        </p:txBody>
      </p:sp>
    </p:spTree>
    <p:extLst>
      <p:ext uri="{BB962C8B-B14F-4D97-AF65-F5344CB8AC3E}">
        <p14:creationId xmlns:p14="http://schemas.microsoft.com/office/powerpoint/2010/main" val="1220437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Sprint 2: </a:t>
            </a:r>
            <a:br>
              <a:rPr lang="en-US">
                <a:cs typeface="+mn-lt"/>
              </a:rPr>
            </a:br>
            <a:r>
              <a:rPr lang="en-US"/>
              <a:t>     Covers the implementation phase.</a:t>
            </a:r>
            <a:br>
              <a:rPr lang="en-US">
                <a:cs typeface="+mn-lt"/>
              </a:rPr>
            </a:br>
            <a:r>
              <a:rPr lang="en-US"/>
              <a:t>     3 days dedicated to setting up the project, implementing the business logic (backend), the view (frontend), and unit tests for each service.</a:t>
            </a:r>
            <a:br>
              <a:rPr lang="en-US">
                <a:cs typeface="+mn-lt"/>
              </a:rPr>
            </a:br>
            <a:r>
              <a:rPr lang="en-US"/>
              <a:t>     Finally, we established a connection to the final MySQL database running locally. </a:t>
            </a:r>
            <a:br>
              <a:rPr lang="en-US">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19</a:t>
            </a:fld>
            <a:endParaRPr lang="en-GB" noProof="0"/>
          </a:p>
        </p:txBody>
      </p:sp>
    </p:spTree>
    <p:extLst>
      <p:ext uri="{BB962C8B-B14F-4D97-AF65-F5344CB8AC3E}">
        <p14:creationId xmlns:p14="http://schemas.microsoft.com/office/powerpoint/2010/main" val="1597098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Sprint 3: </a:t>
            </a:r>
            <a:br>
              <a:rPr lang="en-US">
                <a:cs typeface="+mn-lt"/>
              </a:rPr>
            </a:br>
            <a:r>
              <a:rPr lang="en-US"/>
              <a:t>     Covers the final steps of the project - consolidation. </a:t>
            </a:r>
            <a:br>
              <a:rPr lang="en-US">
                <a:cs typeface="+mn-lt"/>
              </a:rPr>
            </a:br>
            <a:r>
              <a:rPr lang="en-US"/>
              <a:t>     We worked with DevOps and Data each to make sure that the final app and database was hosted correctly and was accessible by the app through a none local URL.</a:t>
            </a:r>
          </a:p>
          <a:p>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21</a:t>
            </a:fld>
            <a:endParaRPr lang="en-GB" noProof="0"/>
          </a:p>
        </p:txBody>
      </p:sp>
    </p:spTree>
    <p:extLst>
      <p:ext uri="{BB962C8B-B14F-4D97-AF65-F5344CB8AC3E}">
        <p14:creationId xmlns:p14="http://schemas.microsoft.com/office/powerpoint/2010/main" val="1521780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 we will be presenting our team and departments, we will introduce the project into more detail, we will go through the designed project plan, the sprints structure from each department and the final product with an interactive demo. </a:t>
            </a:r>
          </a:p>
        </p:txBody>
      </p:sp>
      <p:sp>
        <p:nvSpPr>
          <p:cNvPr id="4" name="Slide Number Placeholder 3"/>
          <p:cNvSpPr>
            <a:spLocks noGrp="1"/>
          </p:cNvSpPr>
          <p:nvPr>
            <p:ph type="sldNum" sz="quarter" idx="5"/>
          </p:nvPr>
        </p:nvSpPr>
        <p:spPr/>
        <p:txBody>
          <a:bodyPr/>
          <a:lstStyle/>
          <a:p>
            <a:pPr rtl="0"/>
            <a:fld id="{A89C7E07-3C67-C64C-8DA0-0404F6303970}" type="slidenum">
              <a:rPr lang="en-GB" smtClean="0"/>
              <a:t>2</a:t>
            </a:fld>
            <a:endParaRPr lang="en-GB"/>
          </a:p>
        </p:txBody>
      </p:sp>
    </p:spTree>
    <p:extLst>
      <p:ext uri="{BB962C8B-B14F-4D97-AF65-F5344CB8AC3E}">
        <p14:creationId xmlns:p14="http://schemas.microsoft.com/office/powerpoint/2010/main" val="131579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Kian -&gt; Chris</a:t>
            </a:r>
          </a:p>
          <a:p>
            <a:endParaRPr lang="en-GB">
              <a:cs typeface="Calibri"/>
            </a:endParaRPr>
          </a:p>
          <a:p>
            <a:r>
              <a:rPr lang="en-GB">
                <a:cs typeface="Calibri"/>
              </a:rPr>
              <a:t>Development and Testing team one and the same – developers recently finished upskilling in automation testing</a:t>
            </a:r>
          </a:p>
          <a:p>
            <a:endParaRPr lang="en-GB"/>
          </a:p>
          <a:p>
            <a:r>
              <a:rPr lang="en-GB"/>
              <a:t>Wrote acceptance criteria for user stories</a:t>
            </a:r>
            <a:endParaRPr lang="en-GB">
              <a:cs typeface="Calibri"/>
            </a:endParaRPr>
          </a:p>
          <a:p>
            <a:endParaRPr lang="en-GB">
              <a:cs typeface="Calibri"/>
            </a:endParaRPr>
          </a:p>
          <a:p>
            <a:r>
              <a:rPr lang="en-GB">
                <a:cs typeface="Calibri"/>
              </a:rPr>
              <a:t>Test plan</a:t>
            </a:r>
          </a:p>
          <a:p>
            <a:endParaRPr lang="en-GB">
              <a:cs typeface="Calibri"/>
            </a:endParaRPr>
          </a:p>
          <a:p>
            <a:r>
              <a:rPr lang="en-GB">
                <a:cs typeface="Calibri"/>
              </a:rPr>
              <a:t>Outlaying test objectives, scope, tools and environment, cases, recording of defects, and risks (</a:t>
            </a:r>
            <a:r>
              <a:rPr lang="en-GB" err="1">
                <a:cs typeface="Calibri"/>
              </a:rPr>
              <a:t>gdpr</a:t>
            </a:r>
            <a:r>
              <a:rPr lang="en-GB">
                <a:cs typeface="Calibri"/>
              </a:rPr>
              <a:t> user </a:t>
            </a:r>
            <a:r>
              <a:rPr lang="en-GB" err="1">
                <a:cs typeface="Calibri"/>
              </a:rPr>
              <a:t>accessability</a:t>
            </a:r>
            <a:r>
              <a:rPr lang="en-GB">
                <a:cs typeface="Calibri"/>
              </a:rPr>
              <a:t> etc)</a:t>
            </a:r>
          </a:p>
          <a:p>
            <a:endParaRPr lang="en-GB">
              <a:cs typeface="Calibri"/>
            </a:endParaRPr>
          </a:p>
          <a:p>
            <a:r>
              <a:rPr lang="en-GB">
                <a:cs typeface="Calibri"/>
              </a:rPr>
              <a:t>Test plan part of the completed project </a:t>
            </a:r>
            <a:r>
              <a:rPr lang="en-GB" err="1">
                <a:cs typeface="Calibri"/>
              </a:rPr>
              <a:t>delivarables</a:t>
            </a:r>
            <a:r>
              <a:rPr lang="en-GB">
                <a:cs typeface="Calibri"/>
              </a:rPr>
              <a:t>.</a:t>
            </a:r>
          </a:p>
          <a:p>
            <a:endParaRPr lang="en-GB">
              <a:cs typeface="Calibri"/>
            </a:endParaRPr>
          </a:p>
          <a:p>
            <a:endParaRPr lang="en-GB">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smtClean="0"/>
              <a:t>22</a:t>
            </a:fld>
            <a:endParaRPr lang="en-GB"/>
          </a:p>
        </p:txBody>
      </p:sp>
    </p:spTree>
    <p:extLst>
      <p:ext uri="{BB962C8B-B14F-4D97-AF65-F5344CB8AC3E}">
        <p14:creationId xmlns:p14="http://schemas.microsoft.com/office/powerpoint/2010/main" val="2941304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Mainly development work</a:t>
            </a:r>
          </a:p>
          <a:p>
            <a:endParaRPr lang="en-GB">
              <a:cs typeface="Calibri"/>
            </a:endParaRPr>
          </a:p>
          <a:p>
            <a:r>
              <a:rPr lang="en-GB">
                <a:cs typeface="Calibri"/>
              </a:rPr>
              <a:t>Focused on applying best development practices like TDD </a:t>
            </a:r>
          </a:p>
          <a:p>
            <a:endParaRPr lang="en-GB">
              <a:cs typeface="Calibri"/>
            </a:endParaRPr>
          </a:p>
          <a:p>
            <a:r>
              <a:rPr lang="en-GB">
                <a:cs typeface="Calibri"/>
              </a:rPr>
              <a:t>Using </a:t>
            </a:r>
            <a:r>
              <a:rPr lang="en-GB" err="1">
                <a:cs typeface="Calibri"/>
              </a:rPr>
              <a:t>intellij</a:t>
            </a:r>
            <a:r>
              <a:rPr lang="en-GB">
                <a:cs typeface="Calibri"/>
              </a:rPr>
              <a:t> coverage profiler to deliver a unit test coverage report</a:t>
            </a:r>
          </a:p>
        </p:txBody>
      </p:sp>
      <p:sp>
        <p:nvSpPr>
          <p:cNvPr id="4" name="Slide Number Placeholder 3"/>
          <p:cNvSpPr>
            <a:spLocks noGrp="1"/>
          </p:cNvSpPr>
          <p:nvPr>
            <p:ph type="sldNum" sz="quarter" idx="5"/>
          </p:nvPr>
        </p:nvSpPr>
        <p:spPr/>
        <p:txBody>
          <a:bodyPr/>
          <a:lstStyle/>
          <a:p>
            <a:pPr rtl="0"/>
            <a:fld id="{A89C7E07-3C67-C64C-8DA0-0404F6303970}" type="slidenum">
              <a:rPr lang="en-GB" smtClean="0"/>
              <a:t>23</a:t>
            </a:fld>
            <a:endParaRPr lang="en-GB"/>
          </a:p>
        </p:txBody>
      </p:sp>
    </p:spTree>
    <p:extLst>
      <p:ext uri="{BB962C8B-B14F-4D97-AF65-F5344CB8AC3E}">
        <p14:creationId xmlns:p14="http://schemas.microsoft.com/office/powerpoint/2010/main" val="326611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Industry standard according to google recommends 65% is a good start, with 80% being ideal</a:t>
            </a:r>
          </a:p>
          <a:p>
            <a:endParaRPr lang="en-GB">
              <a:cs typeface="Calibri"/>
            </a:endParaRPr>
          </a:p>
          <a:p>
            <a:r>
              <a:rPr lang="en-GB">
                <a:cs typeface="Calibri"/>
              </a:rPr>
              <a:t>Achieved branch coverage of over 90.4% exceeding this goal.</a:t>
            </a:r>
          </a:p>
          <a:p>
            <a:endParaRPr lang="en-GB">
              <a:cs typeface="Calibri"/>
            </a:endParaRPr>
          </a:p>
          <a:p>
            <a:r>
              <a:rPr lang="en-GB">
                <a:cs typeface="Calibri"/>
              </a:rPr>
              <a:t>Could chase 100% but exhaustive testing is impossible unless simple project, and as mentioned this project was anything but simple.</a:t>
            </a:r>
          </a:p>
        </p:txBody>
      </p:sp>
      <p:sp>
        <p:nvSpPr>
          <p:cNvPr id="4" name="Slide Number Placeholder 3"/>
          <p:cNvSpPr>
            <a:spLocks noGrp="1"/>
          </p:cNvSpPr>
          <p:nvPr>
            <p:ph type="sldNum" sz="quarter" idx="5"/>
          </p:nvPr>
        </p:nvSpPr>
        <p:spPr/>
        <p:txBody>
          <a:bodyPr/>
          <a:lstStyle/>
          <a:p>
            <a:pPr rtl="0"/>
            <a:fld id="{A89C7E07-3C67-C64C-8DA0-0404F6303970}" type="slidenum">
              <a:rPr lang="en-GB" smtClean="0"/>
              <a:t>24</a:t>
            </a:fld>
            <a:endParaRPr lang="en-GB"/>
          </a:p>
        </p:txBody>
      </p:sp>
    </p:spTree>
    <p:extLst>
      <p:ext uri="{BB962C8B-B14F-4D97-AF65-F5344CB8AC3E}">
        <p14:creationId xmlns:p14="http://schemas.microsoft.com/office/powerpoint/2010/main" val="1007857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User acceptance testing and Exploratory testing</a:t>
            </a:r>
          </a:p>
          <a:p>
            <a:endParaRPr lang="en-GB">
              <a:cs typeface="Calibri"/>
            </a:endParaRPr>
          </a:p>
          <a:p>
            <a:r>
              <a:rPr lang="en-GB">
                <a:cs typeface="Calibri"/>
              </a:rPr>
              <a:t>Version of the final product was sent to stakeholders, for them to engage with, and to see if it met expectations. To mitigate absence of errors fallacy.</a:t>
            </a:r>
          </a:p>
          <a:p>
            <a:endParaRPr lang="en-GB">
              <a:cs typeface="Calibri"/>
            </a:endParaRPr>
          </a:p>
          <a:p>
            <a:r>
              <a:rPr lang="en-GB"/>
              <a:t>Defect reports – id, steps to reproduce, environment and date, passed to developers to fix defects found through failures. </a:t>
            </a:r>
          </a:p>
          <a:p>
            <a:endParaRPr lang="en-GB"/>
          </a:p>
          <a:p>
            <a:endParaRPr lang="en-GB">
              <a:cs typeface="Calibri"/>
            </a:endParaRPr>
          </a:p>
          <a:p>
            <a:endParaRPr lang="en-GB"/>
          </a:p>
          <a:p>
            <a:r>
              <a:rPr lang="en-GB"/>
              <a:t>Based on the scope of the project and time constraints, exploratory testing was deemed the best course, over an automated web testing framework.</a:t>
            </a:r>
            <a:endParaRPr lang="en-GB">
              <a:cs typeface="Calibri"/>
            </a:endParaRPr>
          </a:p>
          <a:p>
            <a:endParaRPr lang="en-GB">
              <a:cs typeface="Calibri"/>
            </a:endParaRPr>
          </a:p>
          <a:p>
            <a:r>
              <a:rPr lang="en-GB">
                <a:cs typeface="Calibri"/>
              </a:rPr>
              <a:t>Developed test charter based on items in the test plan</a:t>
            </a:r>
          </a:p>
          <a:p>
            <a:endParaRPr lang="en-GB">
              <a:cs typeface="Calibri"/>
            </a:endParaRPr>
          </a:p>
          <a:p>
            <a:endParaRPr lang="en-GB">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smtClean="0"/>
              <a:t>25</a:t>
            </a:fld>
            <a:endParaRPr lang="en-GB"/>
          </a:p>
        </p:txBody>
      </p:sp>
    </p:spTree>
    <p:extLst>
      <p:ext uri="{BB962C8B-B14F-4D97-AF65-F5344CB8AC3E}">
        <p14:creationId xmlns:p14="http://schemas.microsoft.com/office/powerpoint/2010/main" val="3829106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cs typeface="Calibri"/>
              </a:rPr>
              <a:t>Showing exploratory testers areas of the product to focus their efforts on, and some high level examples of what to test.</a:t>
            </a:r>
          </a:p>
          <a:p>
            <a:endParaRPr lang="en-GB">
              <a:cs typeface="Calibri"/>
            </a:endParaRPr>
          </a:p>
          <a:p>
            <a:r>
              <a:rPr lang="en-GB"/>
              <a:t>Snapshot of the exploratory test charter, final product is part of the project deliverables.</a:t>
            </a:r>
            <a:endParaRPr lang="en-GB">
              <a:cs typeface="Calibri"/>
            </a:endParaRPr>
          </a:p>
          <a:p>
            <a:endParaRPr lang="en-GB">
              <a:cs typeface="Calibri"/>
            </a:endParaRPr>
          </a:p>
          <a:p>
            <a:r>
              <a:rPr lang="en-GB">
                <a:cs typeface="Calibri"/>
              </a:rPr>
              <a:t>Chris -&gt; Sabah</a:t>
            </a:r>
          </a:p>
        </p:txBody>
      </p:sp>
      <p:sp>
        <p:nvSpPr>
          <p:cNvPr id="4" name="Slide Number Placeholder 3"/>
          <p:cNvSpPr>
            <a:spLocks noGrp="1"/>
          </p:cNvSpPr>
          <p:nvPr>
            <p:ph type="sldNum" sz="quarter" idx="5"/>
          </p:nvPr>
        </p:nvSpPr>
        <p:spPr/>
        <p:txBody>
          <a:bodyPr/>
          <a:lstStyle/>
          <a:p>
            <a:pPr rtl="0"/>
            <a:fld id="{A89C7E07-3C67-C64C-8DA0-0404F6303970}" type="slidenum">
              <a:rPr lang="en-GB" smtClean="0"/>
              <a:t>26</a:t>
            </a:fld>
            <a:endParaRPr lang="en-GB"/>
          </a:p>
        </p:txBody>
      </p:sp>
    </p:spTree>
    <p:extLst>
      <p:ext uri="{BB962C8B-B14F-4D97-AF65-F5344CB8AC3E}">
        <p14:creationId xmlns:p14="http://schemas.microsoft.com/office/powerpoint/2010/main" val="2238301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a typeface="Calibri"/>
                <a:cs typeface="Calibri"/>
              </a:rPr>
              <a:t>-Risks, Assumptions, Issues and Dependencies </a:t>
            </a:r>
          </a:p>
          <a:p>
            <a:r>
              <a:rPr lang="en-GB">
                <a:ea typeface="Calibri"/>
                <a:cs typeface="Calibri"/>
              </a:rPr>
              <a:t>-14 factors to consider – speaking about three which was highest priority. </a:t>
            </a:r>
          </a:p>
          <a:p>
            <a:r>
              <a:rPr lang="en-GB">
                <a:ea typeface="Calibri"/>
                <a:cs typeface="Calibri"/>
              </a:rPr>
              <a:t>-</a:t>
            </a:r>
            <a:r>
              <a:rPr lang="en-GB"/>
              <a:t> information was researched through FAQ’s and stored in our own database. and we used data from third-party APIs .</a:t>
            </a:r>
            <a:endParaRPr lang="en-GB">
              <a:ea typeface="Calibri"/>
              <a:cs typeface="Calibri"/>
            </a:endParaRPr>
          </a:p>
          <a:p>
            <a:r>
              <a:rPr lang="en-GB"/>
              <a:t>Cross checked for validity and relevance</a:t>
            </a:r>
            <a:endParaRPr lang="en-GB">
              <a:ea typeface="Calibri"/>
              <a:cs typeface="Calibri"/>
            </a:endParaRPr>
          </a:p>
          <a:p>
            <a:r>
              <a:rPr lang="en-GB">
                <a:ea typeface="Calibri"/>
                <a:cs typeface="Calibri"/>
              </a:rPr>
              <a:t>-</a:t>
            </a:r>
            <a:r>
              <a:rPr lang="en-GB"/>
              <a:t>The stakeholder made it clear that the product was to only offer basic financial advice. </a:t>
            </a:r>
          </a:p>
          <a:p>
            <a:r>
              <a:rPr lang="en-GB">
                <a:ea typeface="Calibri"/>
                <a:cs typeface="Calibri"/>
              </a:rPr>
              <a:t>-Delivering small functional increments of product... </a:t>
            </a:r>
          </a:p>
          <a:p>
            <a:r>
              <a:rPr lang="en-GB">
                <a:ea typeface="Calibri"/>
                <a:cs typeface="Calibri"/>
              </a:rPr>
              <a:t>-</a:t>
            </a:r>
            <a:r>
              <a:rPr lang="en-GB"/>
              <a:t>We ensured all project details, requirements and decisions were documented thoroughly</a:t>
            </a:r>
            <a:endParaRPr lang="en-GB">
              <a:ea typeface="Calibri"/>
              <a:cs typeface="Calibri"/>
            </a:endParaRPr>
          </a:p>
          <a:p>
            <a:r>
              <a:rPr lang="en-GB">
                <a:ea typeface="Calibri"/>
                <a:cs typeface="Calibri"/>
              </a:rPr>
              <a:t>-</a:t>
            </a:r>
            <a:r>
              <a:rPr lang="en-GB"/>
              <a:t>Practising short sprints allows the team to adapt quickly and reassign roles</a:t>
            </a:r>
          </a:p>
          <a:p>
            <a:r>
              <a:rPr lang="en-GB">
                <a:ea typeface="Calibri"/>
                <a:cs typeface="Calibri"/>
              </a:rPr>
              <a:t>-Daily Stand-ups </a:t>
            </a:r>
            <a:r>
              <a:rPr lang="en-GB"/>
              <a:t>- identify gaps caused by team changes.</a:t>
            </a:r>
            <a:endParaRPr lang="en-GB">
              <a:ea typeface="Calibri"/>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smtClean="0"/>
              <a:t>27</a:t>
            </a:fld>
            <a:endParaRPr lang="en-GB"/>
          </a:p>
        </p:txBody>
      </p:sp>
    </p:spTree>
    <p:extLst>
      <p:ext uri="{BB962C8B-B14F-4D97-AF65-F5344CB8AC3E}">
        <p14:creationId xmlns:p14="http://schemas.microsoft.com/office/powerpoint/2010/main" val="236170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Intro </a:t>
            </a:r>
            <a:r>
              <a:rPr lang="en-GB" err="1"/>
              <a:t>lewis</a:t>
            </a:r>
            <a:r>
              <a:rPr lang="en-GB"/>
              <a:t> </a:t>
            </a:r>
            <a:r>
              <a:rPr lang="en-GB">
                <a:sym typeface="Wingdings" panose="05000000000000000000" pitchFamily="2" charset="2"/>
              </a:rPr>
              <a:t></a:t>
            </a:r>
            <a:endParaRPr lang="en-GB"/>
          </a:p>
        </p:txBody>
      </p:sp>
      <p:sp>
        <p:nvSpPr>
          <p:cNvPr id="4" name="Slide Number Placeholder 3"/>
          <p:cNvSpPr>
            <a:spLocks noGrp="1"/>
          </p:cNvSpPr>
          <p:nvPr>
            <p:ph type="sldNum" sz="quarter" idx="5"/>
          </p:nvPr>
        </p:nvSpPr>
        <p:spPr/>
        <p:txBody>
          <a:bodyPr/>
          <a:lstStyle/>
          <a:p>
            <a:pPr rtl="0"/>
            <a:fld id="{A89C7E07-3C67-C64C-8DA0-0404F6303970}" type="slidenum">
              <a:rPr lang="en-GB" smtClean="0"/>
              <a:t>28</a:t>
            </a:fld>
            <a:endParaRPr lang="en-GB"/>
          </a:p>
        </p:txBody>
      </p:sp>
    </p:spTree>
    <p:extLst>
      <p:ext uri="{BB962C8B-B14F-4D97-AF65-F5344CB8AC3E}">
        <p14:creationId xmlns:p14="http://schemas.microsoft.com/office/powerpoint/2010/main" val="2460258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this project, we lever raged Terraform to enable efficient,</a:t>
            </a:r>
            <a:endParaRPr lang="en-US"/>
          </a:p>
          <a:p>
            <a:r>
              <a:rPr lang="en-GB"/>
              <a:t>scalable, and automated deployments of a three-tier architecture</a:t>
            </a:r>
          </a:p>
          <a:p>
            <a:r>
              <a:rPr lang="en-GB"/>
              <a:t>across both AWS and Azure.</a:t>
            </a:r>
            <a:endParaRPr lang="en-GB">
              <a:ea typeface="Calibri"/>
              <a:cs typeface="Calibri"/>
            </a:endParaRPr>
          </a:p>
          <a:p>
            <a:endParaRPr lang="en-GB"/>
          </a:p>
          <a:p>
            <a:r>
              <a:rPr lang="en-GB"/>
              <a:t>although we had less than 2 weeks to work on this project we</a:t>
            </a:r>
            <a:endParaRPr lang="en-GB">
              <a:ea typeface="Calibri" panose="020F0502020204030204"/>
              <a:cs typeface="Calibri" panose="020F0502020204030204"/>
            </a:endParaRPr>
          </a:p>
          <a:p>
            <a:r>
              <a:rPr lang="en-GB"/>
              <a:t>successfully built a fully functional three-tier chatbot.</a:t>
            </a:r>
            <a:endParaRPr lang="en-GB">
              <a:ea typeface="Calibri"/>
              <a:cs typeface="Calibri"/>
            </a:endParaRPr>
          </a:p>
          <a:p>
            <a:endParaRPr lang="en-GB"/>
          </a:p>
          <a:p>
            <a:r>
              <a:rPr lang="en-GB"/>
              <a:t>Our collaboration between teams and with the client was</a:t>
            </a:r>
            <a:endParaRPr lang="en-GB">
              <a:ea typeface="Calibri" panose="020F0502020204030204"/>
              <a:cs typeface="Calibri" panose="020F0502020204030204"/>
            </a:endParaRPr>
          </a:p>
          <a:p>
            <a:r>
              <a:rPr lang="en-GB"/>
              <a:t>Seamless.</a:t>
            </a:r>
            <a:endParaRPr lang="en-US">
              <a:ea typeface="Calibri" panose="020F0502020204030204"/>
              <a:cs typeface="Calibri" panose="020F0502020204030204"/>
            </a:endParaRPr>
          </a:p>
          <a:p>
            <a:endParaRPr lang="en-GB">
              <a:ea typeface="Calibri"/>
              <a:cs typeface="Calibri"/>
            </a:endParaRPr>
          </a:p>
          <a:p>
            <a:r>
              <a:rPr lang="en-GB"/>
              <a:t>we had lots of different opinions between teams but we</a:t>
            </a:r>
            <a:endParaRPr lang="en-GB">
              <a:ea typeface="Calibri"/>
              <a:cs typeface="Calibri"/>
            </a:endParaRPr>
          </a:p>
          <a:p>
            <a:r>
              <a:rPr lang="en-GB"/>
              <a:t>considered this as healthy relationship because having lots of</a:t>
            </a:r>
            <a:endParaRPr lang="en-GB">
              <a:ea typeface="Calibri"/>
              <a:cs typeface="Calibri"/>
            </a:endParaRPr>
          </a:p>
          <a:p>
            <a:r>
              <a:rPr lang="en-GB"/>
              <a:t>different opinion means we are considering many errors or risks</a:t>
            </a:r>
            <a:endParaRPr lang="en-GB">
              <a:ea typeface="Calibri"/>
              <a:cs typeface="Calibri"/>
            </a:endParaRPr>
          </a:p>
          <a:p>
            <a:r>
              <a:rPr lang="en-GB"/>
              <a:t>that could happen.</a:t>
            </a:r>
            <a:endParaRPr lang="en-GB">
              <a:ea typeface="Calibri"/>
              <a:cs typeface="Calibri"/>
            </a:endParaRPr>
          </a:p>
          <a:p>
            <a:endParaRPr lang="en-GB"/>
          </a:p>
          <a:p>
            <a:r>
              <a:rPr lang="en-GB"/>
              <a:t>We also efficiently tackled any technical issues that </a:t>
            </a:r>
            <a:r>
              <a:rPr lang="en-GB" err="1"/>
              <a:t>occured</a:t>
            </a:r>
            <a:r>
              <a:rPr lang="en-GB"/>
              <a:t>,</a:t>
            </a:r>
            <a:endParaRPr lang="en-GB">
              <a:ea typeface="Calibri"/>
              <a:cs typeface="Calibri"/>
            </a:endParaRPr>
          </a:p>
          <a:p>
            <a:r>
              <a:rPr lang="en-GB"/>
              <a:t>ensuring the project stayed on schedule and we delivered</a:t>
            </a:r>
            <a:endParaRPr lang="en-GB">
              <a:ea typeface="Calibri"/>
              <a:cs typeface="Calibri"/>
            </a:endParaRPr>
          </a:p>
          <a:p>
            <a:r>
              <a:rPr lang="en-GB"/>
              <a:t>excellent results.</a:t>
            </a:r>
            <a:endParaRPr lang="en-GB">
              <a:ea typeface="Calibri"/>
              <a:cs typeface="Calibri"/>
            </a:endParaRPr>
          </a:p>
          <a:p>
            <a:endParaRPr lang="en-GB"/>
          </a:p>
          <a:p>
            <a:r>
              <a:rPr lang="en-GB"/>
              <a:t>This is everything from Spartan, Thanks for listening and please let us know if you have</a:t>
            </a:r>
          </a:p>
          <a:p>
            <a:r>
              <a:rPr lang="en-GB"/>
              <a:t>any questions. Thanks</a:t>
            </a:r>
            <a:endParaRPr lang="en-US"/>
          </a:p>
        </p:txBody>
      </p:sp>
      <p:sp>
        <p:nvSpPr>
          <p:cNvPr id="4" name="Slide Number Placeholder 3"/>
          <p:cNvSpPr>
            <a:spLocks noGrp="1"/>
          </p:cNvSpPr>
          <p:nvPr>
            <p:ph type="sldNum" sz="quarter" idx="5"/>
          </p:nvPr>
        </p:nvSpPr>
        <p:spPr/>
        <p:txBody>
          <a:bodyPr/>
          <a:lstStyle/>
          <a:p>
            <a:pPr rtl="0"/>
            <a:fld id="{A89C7E07-3C67-C64C-8DA0-0404F6303970}" type="slidenum">
              <a:rPr lang="en-GB" smtClean="0"/>
              <a:t>29</a:t>
            </a:fld>
            <a:endParaRPr lang="en-GB"/>
          </a:p>
        </p:txBody>
      </p:sp>
    </p:spTree>
    <p:extLst>
      <p:ext uri="{BB962C8B-B14F-4D97-AF65-F5344CB8AC3E}">
        <p14:creationId xmlns:p14="http://schemas.microsoft.com/office/powerpoint/2010/main" val="2617545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a:p>
        </p:txBody>
      </p:sp>
      <p:sp>
        <p:nvSpPr>
          <p:cNvPr id="4" name="Slide Number Placeholder 3"/>
          <p:cNvSpPr>
            <a:spLocks noGrp="1"/>
          </p:cNvSpPr>
          <p:nvPr>
            <p:ph type="sldNum" sz="quarter" idx="5"/>
          </p:nvPr>
        </p:nvSpPr>
        <p:spPr/>
        <p:txBody>
          <a:bodyPr/>
          <a:lstStyle/>
          <a:p>
            <a:pPr rtl="0"/>
            <a:fld id="{F97DC217-DF71-1A49-B3EA-559F1F43B0FF}" type="slidenum">
              <a:rPr lang="en-GB" smtClean="0"/>
              <a:t>30</a:t>
            </a:fld>
            <a:endParaRPr lang="en-GB"/>
          </a:p>
        </p:txBody>
      </p:sp>
    </p:spTree>
    <p:extLst>
      <p:ext uri="{BB962C8B-B14F-4D97-AF65-F5344CB8AC3E}">
        <p14:creationId xmlns:p14="http://schemas.microsoft.com/office/powerpoint/2010/main" val="1700717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a:p>
        </p:txBody>
      </p:sp>
      <p:sp>
        <p:nvSpPr>
          <p:cNvPr id="4" name="Slide Number Placeholder 3"/>
          <p:cNvSpPr>
            <a:spLocks noGrp="1"/>
          </p:cNvSpPr>
          <p:nvPr>
            <p:ph type="sldNum" sz="quarter" idx="5"/>
          </p:nvPr>
        </p:nvSpPr>
        <p:spPr/>
        <p:txBody>
          <a:bodyPr/>
          <a:lstStyle/>
          <a:p>
            <a:pPr rtl="0"/>
            <a:fld id="{F97DC217-DF71-1A49-B3EA-559F1F43B0FF}" type="slidenum">
              <a:rPr lang="en-GB" smtClean="0"/>
              <a:t>3</a:t>
            </a:fld>
            <a:endParaRPr lang="en-GB"/>
          </a:p>
        </p:txBody>
      </p:sp>
    </p:spTree>
    <p:extLst>
      <p:ext uri="{BB962C8B-B14F-4D97-AF65-F5344CB8AC3E}">
        <p14:creationId xmlns:p14="http://schemas.microsoft.com/office/powerpoint/2010/main" val="2747007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 we are presenting a project aimed at developing an AI-powered chatbot MVP for a financial institution. This chatbot will enhance customer service by handling common customer inquiries and providing basic financial advice, helping users make better informed decisions. This chatbot will also be deployed on a cloud service provider for reliability and scalability as well as ensure compliance with data security and privacy regulations. </a:t>
            </a:r>
            <a:br>
              <a:rPr lang="en-GB">
                <a:cs typeface="+mn-lt"/>
              </a:rPr>
            </a:br>
            <a:endParaRPr lang="en-GB">
              <a:cs typeface="+mn-lt"/>
            </a:endParaRPr>
          </a:p>
          <a:p>
            <a:r>
              <a:rPr lang="en-GB"/>
              <a:t>The key deliverables agreed upon with the client included a comprehensive project plan covering the development phase, chatbot conversation flow, integration design, and deployment all within a two-week timeline. We also outlined project milestones and testing procedures to ensure successful delivery.</a:t>
            </a:r>
            <a:br>
              <a:rPr lang="en-GB">
                <a:cs typeface="+mn-lt"/>
              </a:rPr>
            </a:br>
            <a:r>
              <a:rPr lang="en-GB"/>
              <a:t> </a:t>
            </a:r>
            <a:br>
              <a:rPr lang="en-GB">
                <a:cs typeface="+mn-lt"/>
              </a:rPr>
            </a:br>
            <a:r>
              <a:rPr lang="en-GB"/>
              <a:t>a brief overview of how we approached our deliverables</a:t>
            </a:r>
            <a:endParaRPr lang="en-GB">
              <a:ea typeface="Calibri"/>
              <a:cs typeface="Calibri"/>
            </a:endParaRPr>
          </a:p>
          <a:p>
            <a:r>
              <a:rPr lang="en-GB"/>
              <a:t>We held regular meetings with the client and implemented CI/CD pipelines throughout the development of the project. This approach helped us simplify the requirements gathering process and build a strong working relationship with the client. This way we were able to  collaborate closely, using techniques surveys and interview-style questions, We’ll discuss this further when we present our user stories later in the presentation</a:t>
            </a:r>
            <a:br>
              <a:rPr lang="en-GB">
                <a:cs typeface="+mn-lt"/>
              </a:rPr>
            </a:br>
            <a:r>
              <a:rPr lang="en-GB"/>
              <a:t> </a:t>
            </a:r>
            <a:br>
              <a:rPr lang="en-GB">
                <a:cs typeface="+mn-lt"/>
              </a:rPr>
            </a:br>
            <a:r>
              <a:rPr lang="en-GB"/>
              <a:t>now I’ll pass over to ollie who will talk about how we delivered on this project from a more technical stand point </a:t>
            </a:r>
            <a:br>
              <a:rPr lang="en-GB">
                <a:cs typeface="+mn-lt"/>
              </a:rPr>
            </a:br>
            <a:br>
              <a:rPr lang="en-GB">
                <a:cs typeface="+mn-lt"/>
              </a:rPr>
            </a:br>
            <a:endParaRPr lang="en-GB"/>
          </a:p>
          <a:p>
            <a:br>
              <a:rPr lang="en-GB">
                <a:cs typeface="+mn-lt"/>
              </a:rPr>
            </a:br>
            <a:br>
              <a:rPr lang="en-GB">
                <a:cs typeface="+mn-lt"/>
              </a:rPr>
            </a:br>
            <a:endParaRPr lang="en-GB">
              <a:ea typeface="Calibri"/>
              <a:cs typeface="+mn-lt"/>
            </a:endParaRPr>
          </a:p>
          <a:p>
            <a:endParaRPr lang="en-GB">
              <a:cs typeface="+mn-lt"/>
            </a:endParaRPr>
          </a:p>
        </p:txBody>
      </p:sp>
      <p:sp>
        <p:nvSpPr>
          <p:cNvPr id="4" name="Slide Number Placeholder 3"/>
          <p:cNvSpPr>
            <a:spLocks noGrp="1"/>
          </p:cNvSpPr>
          <p:nvPr>
            <p:ph type="sldNum" sz="quarter" idx="5"/>
          </p:nvPr>
        </p:nvSpPr>
        <p:spPr/>
        <p:txBody>
          <a:bodyPr/>
          <a:lstStyle/>
          <a:p>
            <a:pPr rtl="0"/>
            <a:fld id="{A89C7E07-3C67-C64C-8DA0-0404F6303970}" type="slidenum">
              <a:rPr lang="en-GB" smtClean="0"/>
              <a:t>4</a:t>
            </a:fld>
            <a:endParaRPr lang="en-GB"/>
          </a:p>
        </p:txBody>
      </p:sp>
    </p:spTree>
    <p:extLst>
      <p:ext uri="{BB962C8B-B14F-4D97-AF65-F5344CB8AC3E}">
        <p14:creationId xmlns:p14="http://schemas.microsoft.com/office/powerpoint/2010/main" val="2900154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GB" i="1"/>
              <a:t>"We’ve all been there. You need a quick answer about your finances – </a:t>
            </a:r>
            <a:endParaRPr lang="en-US">
              <a:ea typeface="Calibri" panose="020F0502020204030204"/>
              <a:cs typeface="Calibri" panose="020F0502020204030204"/>
            </a:endParaRPr>
          </a:p>
          <a:p>
            <a:pPr marL="171450" indent="-171450">
              <a:buFont typeface="Arial"/>
              <a:buChar char="•"/>
            </a:pPr>
            <a:r>
              <a:rPr lang="en-GB" i="1"/>
              <a:t>But what if you could get </a:t>
            </a:r>
            <a:r>
              <a:rPr lang="en-GB" b="1" i="1"/>
              <a:t>Reliable &amp; Accurate</a:t>
            </a:r>
            <a:r>
              <a:rPr lang="en-GB" i="1"/>
              <a:t> advice, instantly.</a:t>
            </a:r>
            <a:endParaRPr lang="en-US">
              <a:ea typeface="Calibri"/>
              <a:cs typeface="Calibri"/>
            </a:endParaRPr>
          </a:p>
          <a:p>
            <a:pPr marL="171450" indent="-171450">
              <a:buFont typeface="Arial"/>
              <a:buChar char="•"/>
            </a:pPr>
            <a:r>
              <a:rPr lang="en-GB" i="1"/>
              <a:t>“I give you... </a:t>
            </a:r>
            <a:endParaRPr lang="en-GB">
              <a:ea typeface="Calibri"/>
              <a:cs typeface="Calibri"/>
            </a:endParaRPr>
          </a:p>
          <a:p>
            <a:pPr marL="171450" indent="-171450">
              <a:buFont typeface="Arial"/>
              <a:buChar char="•"/>
            </a:pPr>
            <a:r>
              <a:rPr lang="en-GB" b="1"/>
              <a:t>Presentation </a:t>
            </a:r>
            <a:r>
              <a:rPr lang="en-GB"/>
              <a:t>– the web-based interface</a:t>
            </a:r>
            <a:endParaRPr lang="en-GB">
              <a:ea typeface="Calibri"/>
              <a:cs typeface="Calibri"/>
            </a:endParaRPr>
          </a:p>
          <a:p>
            <a:pPr marL="171450" indent="-171450">
              <a:buFont typeface="Arial"/>
              <a:buChar char="•"/>
            </a:pPr>
            <a:r>
              <a:rPr lang="en-GB" b="1"/>
              <a:t>Application </a:t>
            </a:r>
            <a:r>
              <a:rPr lang="en-GB"/>
              <a:t>– business logic, handles user requests and facilitates communication - database &amp; OpenAI API.</a:t>
            </a:r>
            <a:endParaRPr lang="en-GB">
              <a:ea typeface="Calibri"/>
              <a:cs typeface="Calibri"/>
            </a:endParaRPr>
          </a:p>
          <a:p>
            <a:pPr marL="171450" indent="-171450">
              <a:buFont typeface="Arial"/>
              <a:buChar char="•"/>
            </a:pPr>
            <a:r>
              <a:rPr lang="en-GB" b="1"/>
              <a:t>Data - </a:t>
            </a:r>
            <a:r>
              <a:rPr lang="en-GB"/>
              <a:t>hosts  FAQ database - </a:t>
            </a:r>
            <a:r>
              <a:rPr lang="en-GB" b="1"/>
              <a:t>separate </a:t>
            </a:r>
            <a:r>
              <a:rPr lang="en-GB"/>
              <a:t>EC2 instance,  </a:t>
            </a:r>
            <a:endParaRPr lang="en-GB">
              <a:ea typeface="Calibri"/>
              <a:cs typeface="Calibri"/>
            </a:endParaRPr>
          </a:p>
          <a:p>
            <a:endParaRPr lang="en-GB">
              <a:ea typeface="Calibri"/>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smtClean="0"/>
              <a:t>5</a:t>
            </a:fld>
            <a:endParaRPr lang="en-GB"/>
          </a:p>
        </p:txBody>
      </p:sp>
    </p:spTree>
    <p:extLst>
      <p:ext uri="{BB962C8B-B14F-4D97-AF65-F5344CB8AC3E}">
        <p14:creationId xmlns:p14="http://schemas.microsoft.com/office/powerpoint/2010/main" val="44815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The chatbot was designed to identify keywords </a:t>
            </a:r>
          </a:p>
          <a:p>
            <a:pPr marL="171450" indent="-171450">
              <a:buFont typeface="Arial"/>
              <a:buChar char="•"/>
            </a:pPr>
            <a:r>
              <a:rPr lang="en-US"/>
              <a:t>to query the FAQ- relevant responses - provide </a:t>
            </a:r>
            <a:r>
              <a:rPr lang="en-US" b="1"/>
              <a:t>fast &amp;</a:t>
            </a:r>
            <a:r>
              <a:rPr lang="en-US"/>
              <a:t> </a:t>
            </a:r>
            <a:r>
              <a:rPr lang="en-US" b="1"/>
              <a:t>accurate </a:t>
            </a:r>
            <a:r>
              <a:rPr lang="en-US"/>
              <a:t>responses. </a:t>
            </a:r>
            <a:endParaRPr lang="en-US">
              <a:ea typeface="Calibri"/>
              <a:cs typeface="Calibri"/>
            </a:endParaRPr>
          </a:p>
          <a:p>
            <a:pPr marL="171450" indent="-171450">
              <a:buFont typeface="Arial"/>
              <a:buChar char="•"/>
            </a:pPr>
            <a:r>
              <a:rPr lang="en-US"/>
              <a:t>For user questions that cannot be matched, the integrated OpenAI API - </a:t>
            </a:r>
            <a:r>
              <a:rPr lang="en-US" err="1"/>
              <a:t>utilised</a:t>
            </a:r>
            <a:r>
              <a:rPr lang="en-US"/>
              <a:t> to expand the scope </a:t>
            </a:r>
            <a:endParaRPr lang="en-US">
              <a:ea typeface="Calibri"/>
              <a:cs typeface="Calibri"/>
            </a:endParaRPr>
          </a:p>
          <a:p>
            <a:pPr marL="171450" indent="-171450">
              <a:buFont typeface="Arial"/>
              <a:buChar char="•"/>
            </a:pPr>
            <a:r>
              <a:rPr lang="en-US"/>
              <a:t>Ensures comprehensive coverage of user questions and maximizes customer service.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6</a:t>
            </a:fld>
            <a:endParaRPr lang="en-GB" noProof="0"/>
          </a:p>
        </p:txBody>
      </p:sp>
    </p:spTree>
    <p:extLst>
      <p:ext uri="{BB962C8B-B14F-4D97-AF65-F5344CB8AC3E}">
        <p14:creationId xmlns:p14="http://schemas.microsoft.com/office/powerpoint/2010/main" val="3552140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t>Thank you for giving us an overview of the project. Now we can focus on the plan that allowed us to complete this project effectively and on time. The first two days we gathered documentation, planned and researched the requirements. During the next few days the team carried out three sprints with continuous project directing where we built the data base, designed the chatbot and tested it several times. Once we felt confident about our final product we reviewed it and created this PowerPoint to present it to you </a:t>
            </a:r>
            <a:r>
              <a:rPr lang="en-GB" noProof="0">
                <a:sym typeface="Wingdings" panose="05000000000000000000" pitchFamily="2" charset="2"/>
              </a:rPr>
              <a:t></a:t>
            </a:r>
            <a:endParaRPr lang="en-GB" noProof="0"/>
          </a:p>
        </p:txBody>
      </p:sp>
      <p:sp>
        <p:nvSpPr>
          <p:cNvPr id="4" name="Slide Number Placeholder 3"/>
          <p:cNvSpPr>
            <a:spLocks noGrp="1"/>
          </p:cNvSpPr>
          <p:nvPr>
            <p:ph type="sldNum" sz="quarter" idx="5"/>
          </p:nvPr>
        </p:nvSpPr>
        <p:spPr/>
        <p:txBody>
          <a:bodyPr/>
          <a:lstStyle/>
          <a:p>
            <a:pPr rtl="0"/>
            <a:fld id="{F97DC217-DF71-1A49-B3EA-559F1F43B0FF}" type="slidenum">
              <a:rPr lang="en-GB" smtClean="0"/>
              <a:t>7</a:t>
            </a:fld>
            <a:endParaRPr lang="en-GB"/>
          </a:p>
        </p:txBody>
      </p:sp>
    </p:spTree>
    <p:extLst>
      <p:ext uri="{BB962C8B-B14F-4D97-AF65-F5344CB8AC3E}">
        <p14:creationId xmlns:p14="http://schemas.microsoft.com/office/powerpoint/2010/main" val="402990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Miranda -&gt; Chris</a:t>
            </a:r>
            <a:br>
              <a:rPr lang="en-US">
                <a:cs typeface="+mn-lt"/>
              </a:rPr>
            </a:br>
            <a:br>
              <a:rPr lang="en-US">
                <a:cs typeface="+mn-lt"/>
              </a:rPr>
            </a:br>
            <a:r>
              <a:rPr lang="en-US">
                <a:cs typeface="+mn-lt"/>
              </a:rPr>
              <a:t>User stories created from business objectives received from business team</a:t>
            </a:r>
            <a:br>
              <a:rPr lang="en-US">
                <a:cs typeface="+mn-lt"/>
              </a:rPr>
            </a:br>
            <a:br>
              <a:rPr lang="en-US">
                <a:cs typeface="+mn-lt"/>
              </a:rPr>
            </a:br>
            <a:r>
              <a:rPr lang="en-US">
                <a:cs typeface="Calibri"/>
              </a:rPr>
              <a:t>No. User stories: Entire Backlog full of user stories</a:t>
            </a:r>
          </a:p>
          <a:p>
            <a:endParaRPr lang="en-US">
              <a:cs typeface="Calibri"/>
            </a:endParaRPr>
          </a:p>
          <a:p>
            <a:r>
              <a:rPr lang="en-US">
                <a:cs typeface="Calibri"/>
              </a:rPr>
              <a:t>User stories given in typical format as showcased with example here</a:t>
            </a:r>
            <a:endParaRPr lang="en-US">
              <a:ea typeface="Calibri"/>
              <a:cs typeface="Calibri"/>
            </a:endParaRPr>
          </a:p>
          <a:p>
            <a:endParaRPr lang="en-US">
              <a:cs typeface="Calibri"/>
            </a:endParaRPr>
          </a:p>
          <a:p>
            <a:r>
              <a:rPr lang="en-US">
                <a:cs typeface="Calibri"/>
              </a:rPr>
              <a:t>Or </a:t>
            </a:r>
            <a:r>
              <a:rPr lang="en-US"/>
              <a:t>As a business analyst, I would like to be able to track the conversations with the chatbot, to get a better idea of what questions are being asked more frequently.</a:t>
            </a:r>
            <a:endParaRPr lang="en-US">
              <a:cs typeface="Calibri"/>
            </a:endParaRPr>
          </a:p>
          <a:p>
            <a:endParaRPr lang="en-US">
              <a:cs typeface="Calibri"/>
            </a:endParaRPr>
          </a:p>
          <a:p>
            <a:r>
              <a:rPr lang="en-US">
                <a:cs typeface="Calibri"/>
              </a:rPr>
              <a:t>Acceptance criteria created from user stories</a:t>
            </a:r>
            <a:endParaRPr lang="en-US">
              <a:ea typeface="Calibri"/>
              <a:cs typeface="Calibri"/>
            </a:endParaRPr>
          </a:p>
          <a:p>
            <a:endParaRPr lang="en-US">
              <a:cs typeface="Calibri"/>
            </a:endParaRPr>
          </a:p>
          <a:p>
            <a:r>
              <a:rPr lang="en-US">
                <a:cs typeface="Calibri"/>
              </a:rPr>
              <a:t>Gherkin format Given/When/Then</a:t>
            </a:r>
            <a:endParaRPr lang="en-US">
              <a:ea typeface="Calibri"/>
              <a:cs typeface="Calibri"/>
            </a:endParaRPr>
          </a:p>
          <a:p>
            <a:endParaRPr lang="en-US">
              <a:cs typeface="Calibri"/>
            </a:endParaRPr>
          </a:p>
          <a:p>
            <a:r>
              <a:rPr lang="en-US"/>
              <a:t>Happy and sad paths – give quick example of each</a:t>
            </a:r>
            <a:endParaRPr lang="en-US">
              <a:ea typeface="Calibri"/>
              <a:cs typeface="Calibri"/>
            </a:endParaRPr>
          </a:p>
          <a:p>
            <a:endParaRPr lang="en-US"/>
          </a:p>
          <a:p>
            <a:r>
              <a:rPr lang="en-US"/>
              <a:t>Acceptance criteria invaluable for later deciding what to base test cases on.</a:t>
            </a:r>
            <a:endParaRPr lang="en-US">
              <a:cs typeface="Calibri"/>
            </a:endParaRPr>
          </a:p>
          <a:p>
            <a:endParaRPr lang="en-US">
              <a:cs typeface="Calibri"/>
            </a:endParaRPr>
          </a:p>
          <a:p>
            <a:r>
              <a:rPr lang="en-US">
                <a:cs typeface="Calibri"/>
              </a:rPr>
              <a:t>Chris -&gt; Miranda</a:t>
            </a:r>
            <a:endParaRPr lang="en-US">
              <a:ea typeface="Calibri"/>
              <a:cs typeface="Calibri"/>
            </a:endParaRPr>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8</a:t>
            </a:fld>
            <a:endParaRPr lang="en-GB" noProof="0"/>
          </a:p>
        </p:txBody>
      </p:sp>
    </p:spTree>
    <p:extLst>
      <p:ext uri="{BB962C8B-B14F-4D97-AF65-F5344CB8AC3E}">
        <p14:creationId xmlns:p14="http://schemas.microsoft.com/office/powerpoint/2010/main" val="223269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A89C7E07-3C67-C64C-8DA0-0404F6303970}" type="slidenum">
              <a:rPr lang="en-GB" noProof="0" smtClean="0"/>
              <a:t>9</a:t>
            </a:fld>
            <a:endParaRPr lang="en-GB" noProof="0"/>
          </a:p>
        </p:txBody>
      </p:sp>
    </p:spTree>
    <p:extLst>
      <p:ext uri="{BB962C8B-B14F-4D97-AF65-F5344CB8AC3E}">
        <p14:creationId xmlns:p14="http://schemas.microsoft.com/office/powerpoint/2010/main" val="18877213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pPr rtl="0"/>
            <a:fld id="{8AC5E797-DDC7-4716-ABC9-2C172A510C23}" type="datetime3">
              <a:rPr lang="en-GB" noProof="0" smtClean="0">
                <a:latin typeface="+mn-lt"/>
              </a:rPr>
              <a:t>4 October, 2024</a:t>
            </a:fld>
            <a:endParaRPr lang="en-GB" noProof="0">
              <a:latin typeface="+mn-lt"/>
            </a:endParaRPr>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pPr rtl="0"/>
            <a:r>
              <a:rPr lang="en-GB" noProof="0"/>
              <a:t>Annual Review</a:t>
            </a:r>
            <a:endParaRPr lang="en-GB" b="0" noProof="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pPr rtl="0"/>
            <a:fld id="{294A09A9-5501-47C1-A89A-A340965A2BE2}" type="slidenum">
              <a:rPr lang="en-GB" noProof="0" smtClean="0"/>
              <a:pPr rtl="0"/>
              <a:t>‹#›</a:t>
            </a:fld>
            <a:endParaRPr lang="en-GB" noProof="0">
              <a:latin typeface="+mn-lt"/>
            </a:endParaRPr>
          </a:p>
        </p:txBody>
      </p:sp>
    </p:spTree>
    <p:extLst>
      <p:ext uri="{BB962C8B-B14F-4D97-AF65-F5344CB8AC3E}">
        <p14:creationId xmlns:p14="http://schemas.microsoft.com/office/powerpoint/2010/main" val="1130086107"/>
      </p:ext>
    </p:extLst>
  </p:cSld>
  <p:clrMapOvr>
    <a:overrideClrMapping bg1="lt1" tx1="dk1" bg2="lt2" tx2="dk2" accent1="accent1" accent2="accent2" accent3="accent3" accent4="accent4" accent5="accent5" accent6="accent6" hlink="hlink" folHlink="folHlink"/>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sp>
        <p:nvSpPr>
          <p:cNvPr id="5" name="Footer Placeholder 4"/>
          <p:cNvSpPr>
            <a:spLocks noGrp="1"/>
          </p:cNvSpPr>
          <p:nvPr>
            <p:ph type="ftr" sz="quarter" idx="11"/>
          </p:nvPr>
        </p:nvSpPr>
        <p:spPr/>
        <p:txBody>
          <a:bodyPr/>
          <a:lstStyle/>
          <a:p>
            <a:pPr rtl="0"/>
            <a:r>
              <a:rPr lang="en-GB" noProof="0"/>
              <a:t>Annual Review</a:t>
            </a:r>
            <a:endParaRPr lang="en-GB" b="0" noProof="0"/>
          </a:p>
        </p:txBody>
      </p:sp>
      <p:sp>
        <p:nvSpPr>
          <p:cNvPr id="6" name="Slide Number Placeholder 5"/>
          <p:cNvSpPr>
            <a:spLocks noGrp="1"/>
          </p:cNvSpPr>
          <p:nvPr>
            <p:ph type="sldNum" sz="quarter" idx="12"/>
          </p:nvPr>
        </p:nvSpPr>
        <p:spPr/>
        <p:txBody>
          <a:bodyPr/>
          <a:lstStyle/>
          <a:p>
            <a:pPr rtl="0"/>
            <a:fld id="{294A09A9-5501-47C1-A89A-A340965A2BE2}" type="slidenum">
              <a:rPr lang="en-GB" noProof="0" smtClean="0"/>
              <a:pPr rtl="0"/>
              <a:t>‹#›</a:t>
            </a:fld>
            <a:endParaRPr lang="en-GB" noProof="0">
              <a:latin typeface="+mn-lt"/>
            </a:endParaRPr>
          </a:p>
        </p:txBody>
      </p:sp>
    </p:spTree>
    <p:extLst>
      <p:ext uri="{BB962C8B-B14F-4D97-AF65-F5344CB8AC3E}">
        <p14:creationId xmlns:p14="http://schemas.microsoft.com/office/powerpoint/2010/main" val="887875313"/>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sp>
        <p:nvSpPr>
          <p:cNvPr id="5" name="Footer Placeholder 4"/>
          <p:cNvSpPr>
            <a:spLocks noGrp="1"/>
          </p:cNvSpPr>
          <p:nvPr>
            <p:ph type="ftr" sz="quarter" idx="11"/>
          </p:nvPr>
        </p:nvSpPr>
        <p:spPr/>
        <p:txBody>
          <a:bodyPr/>
          <a:lstStyle/>
          <a:p>
            <a:pPr rtl="0"/>
            <a:r>
              <a:rPr lang="en-GB" noProof="0"/>
              <a:t>Annual Review</a:t>
            </a:r>
            <a:endParaRPr lang="en-GB" b="0" noProof="0"/>
          </a:p>
        </p:txBody>
      </p:sp>
      <p:sp>
        <p:nvSpPr>
          <p:cNvPr id="6" name="Slide Number Placeholder 5"/>
          <p:cNvSpPr>
            <a:spLocks noGrp="1"/>
          </p:cNvSpPr>
          <p:nvPr>
            <p:ph type="sldNum" sz="quarter" idx="12"/>
          </p:nvPr>
        </p:nvSpPr>
        <p:spPr/>
        <p:txBody>
          <a:bodyPr/>
          <a:lstStyle/>
          <a:p>
            <a:pPr rtl="0"/>
            <a:fld id="{294A09A9-5501-47C1-A89A-A340965A2BE2}" type="slidenum">
              <a:rPr lang="en-GB" noProof="0" smtClean="0"/>
              <a:pPr rtl="0"/>
              <a:t>‹#›</a:t>
            </a:fld>
            <a:endParaRPr lang="en-GB" noProof="0">
              <a:latin typeface="+mn-lt"/>
            </a:endParaRPr>
          </a:p>
        </p:txBody>
      </p:sp>
    </p:spTree>
    <p:extLst>
      <p:ext uri="{BB962C8B-B14F-4D97-AF65-F5344CB8AC3E}">
        <p14:creationId xmlns:p14="http://schemas.microsoft.com/office/powerpoint/2010/main" val="42974099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en-US" noProof="0"/>
              <a:t>Click to edit Master title style</a:t>
            </a:r>
            <a:endParaRPr lang="en-GB" noProof="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01578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en-GB" noProof="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en-US" noProof="0"/>
              <a:t>Click to edit Master title style</a:t>
            </a:r>
            <a:endParaRPr lang="en-GB" noProof="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rtlCol="0"/>
          <a:lstStyle/>
          <a:p>
            <a:pPr rtl="0"/>
            <a:fld id="{C02CDA83-4160-4EEB-AD7D-1C57C21837F3}" type="datetime3">
              <a:rPr lang="en-GB" noProof="0" smtClean="0">
                <a:latin typeface="+mn-lt"/>
              </a:rPr>
              <a:t>4 October, 2024</a:t>
            </a:fld>
            <a:endParaRPr lang="en-GB" noProof="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p>
            <a:pPr rtl="0"/>
            <a:r>
              <a:rPr lang="en-GB" noProof="0"/>
              <a:t>Annual Review</a:t>
            </a:r>
            <a:endParaRPr lang="en-GB" b="0" noProof="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p>
            <a:pPr rtl="0"/>
            <a:fld id="{294A09A9-5501-47C1-A89A-A340965A2BE2}" type="slidenum">
              <a:rPr lang="en-GB" noProof="0" smtClean="0"/>
              <a:pPr rtl="0"/>
              <a:t>‹#›</a:t>
            </a:fld>
            <a:endParaRPr lang="en-GB" noProof="0"/>
          </a:p>
        </p:txBody>
      </p:sp>
    </p:spTree>
    <p:extLst>
      <p:ext uri="{BB962C8B-B14F-4D97-AF65-F5344CB8AC3E}">
        <p14:creationId xmlns:p14="http://schemas.microsoft.com/office/powerpoint/2010/main" val="2026008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r>
              <a:rPr lang="en-US" noProof="0"/>
              <a:t>Click icon to add picture</a:t>
            </a:r>
            <a:endParaRPr lang="en-GB" noProof="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n-US" noProof="0"/>
              <a:t>Click to edit Master title style</a:t>
            </a:r>
            <a:endParaRPr lang="en-GB" noProof="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rtlCol="0"/>
          <a:lstStyle/>
          <a:p>
            <a:pPr rtl="0"/>
            <a:fld id="{94200668-9301-4F8B-89F3-A4E2AEA80049}" type="datetime3">
              <a:rPr lang="en-GB" noProof="0" smtClean="0">
                <a:latin typeface="+mn-lt"/>
              </a:rPr>
              <a:t>4 October, 2024</a:t>
            </a:fld>
            <a:endParaRPr lang="en-GB" noProof="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rtlCol="0"/>
          <a:lstStyle/>
          <a:p>
            <a:pPr rtl="0"/>
            <a:r>
              <a:rPr lang="en-GB" noProof="0"/>
              <a:t>Annual Review</a:t>
            </a:r>
            <a:endParaRPr lang="en-GB" b="0" noProof="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rtlCol="0"/>
          <a:lstStyle/>
          <a:p>
            <a:pPr rtl="0"/>
            <a:fld id="{294A09A9-5501-47C1-A89A-A340965A2BE2}" type="slidenum">
              <a:rPr lang="en-GB" noProof="0" smtClean="0"/>
              <a:pPr rtl="0"/>
              <a:t>‹#›</a:t>
            </a:fld>
            <a:endParaRPr lang="en-GB" noProof="0"/>
          </a:p>
        </p:txBody>
      </p:sp>
    </p:spTree>
    <p:extLst>
      <p:ext uri="{BB962C8B-B14F-4D97-AF65-F5344CB8AC3E}">
        <p14:creationId xmlns:p14="http://schemas.microsoft.com/office/powerpoint/2010/main" val="2911834991"/>
      </p:ext>
    </p:extLst>
  </p:cSld>
  <p:clrMapOvr>
    <a:masterClrMapping/>
  </p:clrMapOvr>
  <p:extLst>
    <p:ext uri="{DCECCB84-F9BA-43D5-87BE-67443E8EF086}">
      <p15:sldGuideLst xmlns:p15="http://schemas.microsoft.com/office/powerpoint/2012/main">
        <p15:guide id="1" pos="600">
          <p15:clr>
            <a:srgbClr val="FBAE40"/>
          </p15:clr>
        </p15:guide>
        <p15:guide id="6" pos="3480">
          <p15:clr>
            <a:srgbClr val="FBAE40"/>
          </p15:clr>
        </p15:guide>
        <p15:guide id="7" orient="horz" pos="1440">
          <p15:clr>
            <a:srgbClr val="FBAE40"/>
          </p15:clr>
        </p15:guide>
        <p15:guide id="9" orient="horz" pos="1224">
          <p15:clr>
            <a:srgbClr val="FBAE40"/>
          </p15:clr>
        </p15:guide>
        <p15:guide id="10" orient="horz" pos="5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n-US" noProof="0"/>
              <a:t>Click to edit Master title style</a:t>
            </a:r>
            <a:endParaRPr lang="en-GB" noProof="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en-US" noProof="0"/>
              <a:t>Click icon to add table</a:t>
            </a:r>
            <a:endParaRPr lang="en-GB" noProof="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rtlCol="0"/>
          <a:lstStyle/>
          <a:p>
            <a:pPr rtl="0"/>
            <a:fld id="{1E6A16EE-7FBD-4E62-A186-69A1E1C8758D}" type="datetime3">
              <a:rPr lang="en-GB" noProof="0" smtClean="0">
                <a:latin typeface="+mn-lt"/>
              </a:rPr>
              <a:t>4 October, 2024</a:t>
            </a:fld>
            <a:endParaRPr lang="en-GB" noProof="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r>
              <a:rPr lang="en-GB" noProof="0"/>
              <a:t>Annual Review</a:t>
            </a:r>
            <a:endParaRPr lang="en-GB" b="0" noProof="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en-GB" noProof="0" smtClean="0"/>
              <a:pPr rtl="0"/>
              <a:t>‹#›</a:t>
            </a:fld>
            <a:endParaRPr lang="en-GB" noProof="0">
              <a:latin typeface="+mn-lt"/>
            </a:endParaRPr>
          </a:p>
        </p:txBody>
      </p:sp>
    </p:spTree>
    <p:extLst>
      <p:ext uri="{BB962C8B-B14F-4D97-AF65-F5344CB8AC3E}">
        <p14:creationId xmlns:p14="http://schemas.microsoft.com/office/powerpoint/2010/main" val="415582960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n-US" noProof="0"/>
              <a:t>Click to edit Master title style</a:t>
            </a:r>
            <a:endParaRPr lang="en-GB" noProof="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n-US" noProof="0"/>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n-US" noProof="0"/>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rtlCol="0"/>
          <a:lstStyle/>
          <a:p>
            <a:pPr rtl="0"/>
            <a:fld id="{F88F5F63-8808-4375-85CE-D0FAFA3BBE65}" type="datetime3">
              <a:rPr lang="en-GB" noProof="0" smtClean="0">
                <a:latin typeface="+mn-lt"/>
              </a:rPr>
              <a:t>4 October, 2024</a:t>
            </a:fld>
            <a:endParaRPr lang="en-GB" noProof="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rtlCol="0"/>
          <a:lstStyle/>
          <a:p>
            <a:pPr rtl="0"/>
            <a:r>
              <a:rPr lang="en-GB" noProof="0"/>
              <a:t>Annual Review</a:t>
            </a:r>
            <a:endParaRPr lang="en-GB" b="0" noProof="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rtlCol="0"/>
          <a:lstStyle/>
          <a:p>
            <a:pPr rtl="0"/>
            <a:fld id="{294A09A9-5501-47C1-A89A-A340965A2BE2}" type="slidenum">
              <a:rPr lang="en-GB" noProof="0" smtClean="0"/>
              <a:pPr rtl="0"/>
              <a:t>‹#›</a:t>
            </a:fld>
            <a:endParaRPr lang="en-GB" noProof="0"/>
          </a:p>
        </p:txBody>
      </p:sp>
    </p:spTree>
    <p:extLst>
      <p:ext uri="{BB962C8B-B14F-4D97-AF65-F5344CB8AC3E}">
        <p14:creationId xmlns:p14="http://schemas.microsoft.com/office/powerpoint/2010/main" val="28839273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n-US" noProof="0"/>
              <a:t>Click to edit Master title style</a:t>
            </a:r>
            <a:endParaRPr lang="en-GB" noProof="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n-US" noProof="0"/>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n-US" noProof="0"/>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n-US" noProof="0"/>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n-US" noProof="0"/>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n-US" noProof="0"/>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n-US" noProof="0"/>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rtlCol="0"/>
          <a:lstStyle/>
          <a:p>
            <a:pPr rtl="0"/>
            <a:fld id="{6D17C7AE-DC41-4D6E-8CE7-A0296D62536F}" type="datetime3">
              <a:rPr lang="en-GB" noProof="0" smtClean="0">
                <a:latin typeface="+mn-lt"/>
              </a:rPr>
              <a:t>4 October, 2024</a:t>
            </a:fld>
            <a:endParaRPr lang="en-GB" noProof="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rtlCol="0"/>
          <a:lstStyle/>
          <a:p>
            <a:pPr rtl="0"/>
            <a:r>
              <a:rPr lang="en-GB" noProof="0"/>
              <a:t>Annual Review</a:t>
            </a:r>
            <a:endParaRPr lang="en-GB" b="0" noProof="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rtlCol="0"/>
          <a:lstStyle/>
          <a:p>
            <a:pPr rtl="0"/>
            <a:fld id="{294A09A9-5501-47C1-A89A-A340965A2BE2}" type="slidenum">
              <a:rPr lang="en-GB" noProof="0" smtClean="0"/>
              <a:pPr rtl="0"/>
              <a:t>‹#›</a:t>
            </a:fld>
            <a:endParaRPr lang="en-GB" noProof="0"/>
          </a:p>
        </p:txBody>
      </p:sp>
    </p:spTree>
    <p:extLst>
      <p:ext uri="{BB962C8B-B14F-4D97-AF65-F5344CB8AC3E}">
        <p14:creationId xmlns:p14="http://schemas.microsoft.com/office/powerpoint/2010/main" val="36418783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p15:clr>
            <a:srgbClr val="FBAE40"/>
          </p15:clr>
        </p15:guide>
        <p15:guide id="11" pos="2880">
          <p15:clr>
            <a:srgbClr val="FBAE40"/>
          </p15:clr>
        </p15:guide>
        <p15:guide id="12" orient="horz" pos="17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n-US" noProof="0"/>
              <a:t>Click to edit Master title style</a:t>
            </a:r>
            <a:endParaRPr lang="en-GB" noProof="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en-US" noProof="0"/>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n-GB" noProof="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n-US" noProof="0"/>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en-US" noProof="0"/>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n-US" noProof="0"/>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en-US" noProof="0"/>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n-US" noProof="0"/>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en-US" noProof="0"/>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n-US" noProof="0"/>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en-US" noProof="0"/>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n-US" noProof="0"/>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rtlCol="0"/>
          <a:lstStyle/>
          <a:p>
            <a:pPr rtl="0"/>
            <a:fld id="{0971D3F5-C297-4F98-9679-48877DEF0EC7}" type="datetime3">
              <a:rPr lang="en-GB" noProof="0" smtClean="0">
                <a:latin typeface="+mn-lt"/>
              </a:rPr>
              <a:t>4 October, 2024</a:t>
            </a:fld>
            <a:endParaRPr lang="en-GB" noProof="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rtlCol="0"/>
          <a:lstStyle/>
          <a:p>
            <a:pPr rtl="0"/>
            <a:r>
              <a:rPr lang="en-GB" noProof="0"/>
              <a:t>Annual Review</a:t>
            </a:r>
            <a:endParaRPr lang="en-GB" b="0" noProof="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rtlCol="0"/>
          <a:lstStyle/>
          <a:p>
            <a:pPr rtl="0"/>
            <a:fld id="{294A09A9-5501-47C1-A89A-A340965A2BE2}" type="slidenum">
              <a:rPr lang="en-GB" noProof="0" smtClean="0"/>
              <a:pPr rtl="0"/>
              <a:t>‹#›</a:t>
            </a:fld>
            <a:endParaRPr lang="en-GB" noProof="0"/>
          </a:p>
        </p:txBody>
      </p:sp>
    </p:spTree>
    <p:extLst>
      <p:ext uri="{BB962C8B-B14F-4D97-AF65-F5344CB8AC3E}">
        <p14:creationId xmlns:p14="http://schemas.microsoft.com/office/powerpoint/2010/main" val="39494394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rtlCol="0" anchor="b">
            <a:noAutofit/>
          </a:bodyPr>
          <a:lstStyle>
            <a:lvl1pPr>
              <a:defRPr sz="4800" b="1">
                <a:latin typeface="+mj-lt"/>
              </a:defRPr>
            </a:lvl1pPr>
          </a:lstStyle>
          <a:p>
            <a:pPr rtl="0"/>
            <a:r>
              <a:rPr lang="en-US" noProof="0"/>
              <a:t>Click to edit Master title style</a:t>
            </a:r>
            <a:endParaRPr lang="en-GB" noProof="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rtlCol="0">
            <a:noAutofit/>
          </a:bodyPr>
          <a:lstStyle>
            <a:lvl1pPr>
              <a:defRPr>
                <a:solidFill>
                  <a:schemeClr val="accent3"/>
                </a:solidFill>
                <a:latin typeface="+mn-lt"/>
              </a:defRPr>
            </a:lvl1pPr>
          </a:lstStyle>
          <a:p>
            <a:pPr rtl="0"/>
            <a:r>
              <a:rPr lang="en-GB" noProof="0"/>
              <a:t>10/9/2021</a:t>
            </a:r>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rtlCol="0">
            <a:noAutofit/>
          </a:bodyPr>
          <a:lstStyle>
            <a:lvl1pPr>
              <a:defRPr>
                <a:solidFill>
                  <a:schemeClr val="accent3"/>
                </a:solidFill>
                <a:latin typeface="+mn-lt"/>
              </a:defRPr>
            </a:lvl1pPr>
          </a:lstStyle>
          <a:p>
            <a:pPr rtl="0"/>
            <a:r>
              <a:rPr lang="en-GB" noProof="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rtlCol="0">
            <a:noAutofit/>
          </a:bodyPr>
          <a:lstStyle>
            <a:lvl1pPr>
              <a:defRPr>
                <a:solidFill>
                  <a:schemeClr val="accent3"/>
                </a:solidFill>
                <a:latin typeface="+mn-lt"/>
              </a:defRPr>
            </a:lvl1pPr>
          </a:lstStyle>
          <a:p>
            <a:pPr rtl="0"/>
            <a:fld id="{294A09A9-5501-47C1-A89A-A340965A2BE2}" type="slidenum">
              <a:rPr lang="en-GB" noProof="0" smtClean="0"/>
              <a:pPr rtl="0"/>
              <a:t>‹#›</a:t>
            </a:fld>
            <a:endParaRPr lang="en-GB" noProof="0"/>
          </a:p>
        </p:txBody>
      </p:sp>
    </p:spTree>
    <p:extLst>
      <p:ext uri="{BB962C8B-B14F-4D97-AF65-F5344CB8AC3E}">
        <p14:creationId xmlns:p14="http://schemas.microsoft.com/office/powerpoint/2010/main" val="282549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sp>
        <p:nvSpPr>
          <p:cNvPr id="8" name="Footer Placeholder 7"/>
          <p:cNvSpPr>
            <a:spLocks noGrp="1"/>
          </p:cNvSpPr>
          <p:nvPr>
            <p:ph type="ftr" sz="quarter" idx="11"/>
          </p:nvPr>
        </p:nvSpPr>
        <p:spPr/>
        <p:txBody>
          <a:bodyPr/>
          <a:lstStyle/>
          <a:p>
            <a:pPr rtl="0"/>
            <a:r>
              <a:rPr lang="en-GB" noProof="0"/>
              <a:t>Annual Review</a:t>
            </a:r>
            <a:endParaRPr lang="en-GB" b="0" noProof="0"/>
          </a:p>
        </p:txBody>
      </p:sp>
      <p:sp>
        <p:nvSpPr>
          <p:cNvPr id="9" name="Slide Number Placeholder 8"/>
          <p:cNvSpPr>
            <a:spLocks noGrp="1"/>
          </p:cNvSpPr>
          <p:nvPr>
            <p:ph type="sldNum" sz="quarter" idx="12"/>
          </p:nvPr>
        </p:nvSpPr>
        <p:spPr/>
        <p:txBody>
          <a:bodyPr/>
          <a:lstStyle/>
          <a:p>
            <a:pPr rtl="0"/>
            <a:fld id="{294A09A9-5501-47C1-A89A-A340965A2BE2}" type="slidenum">
              <a:rPr lang="en-GB" noProof="0" smtClean="0"/>
              <a:pPr rtl="0"/>
              <a:t>‹#›</a:t>
            </a:fld>
            <a:endParaRPr lang="en-GB" noProof="0">
              <a:latin typeface="+mn-lt"/>
            </a:endParaRPr>
          </a:p>
        </p:txBody>
      </p:sp>
    </p:spTree>
    <p:extLst>
      <p:ext uri="{BB962C8B-B14F-4D97-AF65-F5344CB8AC3E}">
        <p14:creationId xmlns:p14="http://schemas.microsoft.com/office/powerpoint/2010/main" val="3084590374"/>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pPr rtl="0"/>
            <a:fld id="{8AC5E797-DDC7-4716-ABC9-2C172A510C23}" type="datetime3">
              <a:rPr lang="en-GB" noProof="0" smtClean="0">
                <a:latin typeface="+mn-lt"/>
              </a:rPr>
              <a:t>4 October, 2024</a:t>
            </a:fld>
            <a:endParaRPr lang="en-GB" noProof="0">
              <a:latin typeface="+mn-lt"/>
            </a:endParaRPr>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pPr rtl="0"/>
            <a:r>
              <a:rPr lang="en-GB" noProof="0"/>
              <a:t>Annual Review</a:t>
            </a:r>
            <a:endParaRPr lang="en-GB" b="0" noProof="0"/>
          </a:p>
        </p:txBody>
      </p:sp>
      <p:sp>
        <p:nvSpPr>
          <p:cNvPr id="6" name="Slide Number Placeholder 5"/>
          <p:cNvSpPr>
            <a:spLocks noGrp="1"/>
          </p:cNvSpPr>
          <p:nvPr>
            <p:ph type="sldNum" sz="quarter" idx="12"/>
          </p:nvPr>
        </p:nvSpPr>
        <p:spPr>
          <a:xfrm>
            <a:off x="8604504" y="5211060"/>
            <a:ext cx="2112264" cy="228600"/>
          </a:xfrm>
        </p:spPr>
        <p:txBody>
          <a:bodyPr/>
          <a:lstStyle/>
          <a:p>
            <a:pPr rtl="0"/>
            <a:fld id="{294A09A9-5501-47C1-A89A-A340965A2BE2}" type="slidenum">
              <a:rPr lang="en-GB" noProof="0" smtClean="0"/>
              <a:pPr rtl="0"/>
              <a:t>‹#›</a:t>
            </a:fld>
            <a:endParaRPr lang="en-GB" noProof="0">
              <a:latin typeface="+mn-lt"/>
            </a:endParaRPr>
          </a:p>
        </p:txBody>
      </p:sp>
    </p:spTree>
    <p:extLst>
      <p:ext uri="{BB962C8B-B14F-4D97-AF65-F5344CB8AC3E}">
        <p14:creationId xmlns:p14="http://schemas.microsoft.com/office/powerpoint/2010/main" val="366856238"/>
      </p:ext>
    </p:extLst>
  </p:cSld>
  <p:clrMapOvr>
    <a:overrideClrMapping bg1="lt1" tx1="dk1" bg2="lt2" tx2="dk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sp>
        <p:nvSpPr>
          <p:cNvPr id="6" name="Footer Placeholder 5"/>
          <p:cNvSpPr>
            <a:spLocks noGrp="1"/>
          </p:cNvSpPr>
          <p:nvPr>
            <p:ph type="ftr" sz="quarter" idx="11"/>
          </p:nvPr>
        </p:nvSpPr>
        <p:spPr/>
        <p:txBody>
          <a:bodyPr/>
          <a:lstStyle/>
          <a:p>
            <a:pPr rtl="0"/>
            <a:r>
              <a:rPr lang="en-GB" noProof="0"/>
              <a:t>Annual Review</a:t>
            </a:r>
            <a:endParaRPr lang="en-GB" b="0" noProof="0"/>
          </a:p>
        </p:txBody>
      </p:sp>
      <p:sp>
        <p:nvSpPr>
          <p:cNvPr id="7" name="Slide Number Placeholder 6"/>
          <p:cNvSpPr>
            <a:spLocks noGrp="1"/>
          </p:cNvSpPr>
          <p:nvPr>
            <p:ph type="sldNum" sz="quarter" idx="12"/>
          </p:nvPr>
        </p:nvSpPr>
        <p:spPr/>
        <p:txBody>
          <a:bodyPr/>
          <a:lstStyle/>
          <a:p>
            <a:pPr rtl="0"/>
            <a:fld id="{294A09A9-5501-47C1-A89A-A340965A2BE2}" type="slidenum">
              <a:rPr lang="en-GB" noProof="0" smtClean="0"/>
              <a:pPr rtl="0"/>
              <a:t>‹#›</a:t>
            </a:fld>
            <a:endParaRPr lang="en-GB" noProof="0">
              <a:latin typeface="+mn-lt"/>
            </a:endParaRPr>
          </a:p>
        </p:txBody>
      </p:sp>
    </p:spTree>
    <p:extLst>
      <p:ext uri="{BB962C8B-B14F-4D97-AF65-F5344CB8AC3E}">
        <p14:creationId xmlns:p14="http://schemas.microsoft.com/office/powerpoint/2010/main" val="249264626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sp>
        <p:nvSpPr>
          <p:cNvPr id="8" name="Footer Placeholder 7"/>
          <p:cNvSpPr>
            <a:spLocks noGrp="1"/>
          </p:cNvSpPr>
          <p:nvPr>
            <p:ph type="ftr" sz="quarter" idx="11"/>
          </p:nvPr>
        </p:nvSpPr>
        <p:spPr/>
        <p:txBody>
          <a:bodyPr/>
          <a:lstStyle/>
          <a:p>
            <a:pPr rtl="0"/>
            <a:r>
              <a:rPr lang="en-GB" noProof="0"/>
              <a:t>Annual Review</a:t>
            </a:r>
            <a:endParaRPr lang="en-GB" b="0" noProof="0"/>
          </a:p>
        </p:txBody>
      </p:sp>
      <p:sp>
        <p:nvSpPr>
          <p:cNvPr id="9" name="Slide Number Placeholder 8"/>
          <p:cNvSpPr>
            <a:spLocks noGrp="1"/>
          </p:cNvSpPr>
          <p:nvPr>
            <p:ph type="sldNum" sz="quarter" idx="12"/>
          </p:nvPr>
        </p:nvSpPr>
        <p:spPr/>
        <p:txBody>
          <a:bodyPr/>
          <a:lstStyle/>
          <a:p>
            <a:pPr rtl="0"/>
            <a:fld id="{294A09A9-5501-47C1-A89A-A340965A2BE2}" type="slidenum">
              <a:rPr lang="en-GB" noProof="0" smtClean="0"/>
              <a:pPr rtl="0"/>
              <a:t>‹#›</a:t>
            </a:fld>
            <a:endParaRPr lang="en-GB" noProof="0">
              <a:latin typeface="+mn-lt"/>
            </a:endParaRPr>
          </a:p>
        </p:txBody>
      </p:sp>
    </p:spTree>
    <p:extLst>
      <p:ext uri="{BB962C8B-B14F-4D97-AF65-F5344CB8AC3E}">
        <p14:creationId xmlns:p14="http://schemas.microsoft.com/office/powerpoint/2010/main" val="100078037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sp>
        <p:nvSpPr>
          <p:cNvPr id="4" name="Footer Placeholder 3"/>
          <p:cNvSpPr>
            <a:spLocks noGrp="1"/>
          </p:cNvSpPr>
          <p:nvPr>
            <p:ph type="ftr" sz="quarter" idx="11"/>
          </p:nvPr>
        </p:nvSpPr>
        <p:spPr/>
        <p:txBody>
          <a:bodyPr/>
          <a:lstStyle/>
          <a:p>
            <a:pPr rtl="0"/>
            <a:r>
              <a:rPr lang="en-GB" noProof="0"/>
              <a:t>Annual Review</a:t>
            </a:r>
            <a:endParaRPr lang="en-GB" b="0" noProof="0"/>
          </a:p>
        </p:txBody>
      </p:sp>
      <p:sp>
        <p:nvSpPr>
          <p:cNvPr id="5" name="Slide Number Placeholder 4"/>
          <p:cNvSpPr>
            <a:spLocks noGrp="1"/>
          </p:cNvSpPr>
          <p:nvPr>
            <p:ph type="sldNum" sz="quarter" idx="12"/>
          </p:nvPr>
        </p:nvSpPr>
        <p:spPr/>
        <p:txBody>
          <a:bodyPr/>
          <a:lstStyle/>
          <a:p>
            <a:pPr rtl="0"/>
            <a:fld id="{294A09A9-5501-47C1-A89A-A340965A2BE2}" type="slidenum">
              <a:rPr lang="en-GB" noProof="0" smtClean="0"/>
              <a:pPr rtl="0"/>
              <a:t>‹#›</a:t>
            </a:fld>
            <a:endParaRPr lang="en-GB" noProof="0">
              <a:latin typeface="+mn-lt"/>
            </a:endParaRPr>
          </a:p>
        </p:txBody>
      </p:sp>
    </p:spTree>
    <p:extLst>
      <p:ext uri="{BB962C8B-B14F-4D97-AF65-F5344CB8AC3E}">
        <p14:creationId xmlns:p14="http://schemas.microsoft.com/office/powerpoint/2010/main" val="174002230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sp>
        <p:nvSpPr>
          <p:cNvPr id="3" name="Footer Placeholder 2"/>
          <p:cNvSpPr>
            <a:spLocks noGrp="1"/>
          </p:cNvSpPr>
          <p:nvPr>
            <p:ph type="ftr" sz="quarter" idx="11"/>
          </p:nvPr>
        </p:nvSpPr>
        <p:spPr/>
        <p:txBody>
          <a:bodyPr/>
          <a:lstStyle/>
          <a:p>
            <a:pPr rtl="0"/>
            <a:r>
              <a:rPr lang="en-GB" noProof="0"/>
              <a:t>Annual Review</a:t>
            </a:r>
            <a:endParaRPr lang="en-GB" b="0" noProof="0"/>
          </a:p>
        </p:txBody>
      </p:sp>
      <p:sp>
        <p:nvSpPr>
          <p:cNvPr id="4" name="Slide Number Placeholder 3"/>
          <p:cNvSpPr>
            <a:spLocks noGrp="1"/>
          </p:cNvSpPr>
          <p:nvPr>
            <p:ph type="sldNum" sz="quarter" idx="12"/>
          </p:nvPr>
        </p:nvSpPr>
        <p:spPr/>
        <p:txBody>
          <a:bodyPr/>
          <a:lstStyle/>
          <a:p>
            <a:pPr rtl="0"/>
            <a:fld id="{294A09A9-5501-47C1-A89A-A340965A2BE2}" type="slidenum">
              <a:rPr lang="en-GB" noProof="0" smtClean="0"/>
              <a:pPr rtl="0"/>
              <a:t>‹#›</a:t>
            </a:fld>
            <a:endParaRPr lang="en-GB" noProof="0">
              <a:latin typeface="+mn-lt"/>
            </a:endParaRPr>
          </a:p>
        </p:txBody>
      </p:sp>
    </p:spTree>
    <p:extLst>
      <p:ext uri="{BB962C8B-B14F-4D97-AF65-F5344CB8AC3E}">
        <p14:creationId xmlns:p14="http://schemas.microsoft.com/office/powerpoint/2010/main" val="362585552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sp>
        <p:nvSpPr>
          <p:cNvPr id="9" name="Footer Placeholder 8"/>
          <p:cNvSpPr>
            <a:spLocks noGrp="1"/>
          </p:cNvSpPr>
          <p:nvPr>
            <p:ph type="ftr" sz="quarter" idx="11"/>
          </p:nvPr>
        </p:nvSpPr>
        <p:spPr/>
        <p:txBody>
          <a:bodyPr/>
          <a:lstStyle>
            <a:lvl1pPr algn="r">
              <a:defRPr/>
            </a:lvl1pPr>
          </a:lstStyle>
          <a:p>
            <a:pPr rtl="0"/>
            <a:r>
              <a:rPr lang="en-GB" noProof="0"/>
              <a:t>Annual Review</a:t>
            </a:r>
            <a:endParaRPr lang="en-GB" b="0" noProof="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pPr rtl="0"/>
            <a:fld id="{294A09A9-5501-47C1-A89A-A340965A2BE2}" type="slidenum">
              <a:rPr lang="en-GB" noProof="0" smtClean="0"/>
              <a:pPr rtl="0"/>
              <a:t>‹#›</a:t>
            </a:fld>
            <a:endParaRPr lang="en-GB" noProof="0">
              <a:latin typeface="+mn-lt"/>
            </a:endParaRPr>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5073009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pPr rtl="0"/>
            <a:fld id="{8AC5E797-DDC7-4716-ABC9-2C172A510C23}" type="datetime3">
              <a:rPr lang="en-GB" noProof="0" smtClean="0">
                <a:latin typeface="+mn-lt"/>
              </a:rPr>
              <a:t>4 October, 2024</a:t>
            </a:fld>
            <a:endParaRPr lang="en-GB" noProof="0">
              <a:latin typeface="+mn-lt"/>
            </a:endParaRPr>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rtl="0"/>
            <a:r>
              <a:rPr lang="en-GB" noProof="0"/>
              <a:t>Annual Review</a:t>
            </a:r>
            <a:endParaRPr lang="en-GB" b="0" noProof="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pPr rtl="0"/>
            <a:fld id="{294A09A9-5501-47C1-A89A-A340965A2BE2}" type="slidenum">
              <a:rPr lang="en-GB" noProof="0" smtClean="0"/>
              <a:pPr rtl="0"/>
              <a:t>‹#›</a:t>
            </a:fld>
            <a:endParaRPr lang="en-GB" noProof="0">
              <a:latin typeface="+mn-lt"/>
            </a:endParaRP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796710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pPr rtl="0"/>
            <a:fld id="{8AC5E797-DDC7-4716-ABC9-2C172A510C23}" type="datetime3">
              <a:rPr lang="en-GB" noProof="0" smtClean="0">
                <a:latin typeface="+mn-lt"/>
              </a:rPr>
              <a:t>4 October, 2024</a:t>
            </a:fld>
            <a:endParaRPr lang="en-GB" noProof="0">
              <a:latin typeface="+mn-lt"/>
            </a:endParaRPr>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pPr rtl="0"/>
            <a:r>
              <a:rPr lang="en-GB" noProof="0"/>
              <a:t>Annual Review</a:t>
            </a:r>
            <a:endParaRPr lang="en-GB" b="0" noProof="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pPr rtl="0"/>
            <a:fld id="{294A09A9-5501-47C1-A89A-A340965A2BE2}" type="slidenum">
              <a:rPr lang="en-GB" noProof="0" smtClean="0"/>
              <a:pPr rtl="0"/>
              <a:t>‹#›</a:t>
            </a:fld>
            <a:endParaRPr lang="en-GB" noProof="0">
              <a:latin typeface="+mn-lt"/>
            </a:endParaRPr>
          </a:p>
        </p:txBody>
      </p:sp>
    </p:spTree>
    <p:extLst>
      <p:ext uri="{BB962C8B-B14F-4D97-AF65-F5344CB8AC3E}">
        <p14:creationId xmlns:p14="http://schemas.microsoft.com/office/powerpoint/2010/main" val="3045772173"/>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8" r:id="rId15"/>
    <p:sldLayoutId id="2147483802" r:id="rId16"/>
    <p:sldLayoutId id="2147483803" r:id="rId17"/>
    <p:sldLayoutId id="2147483804" r:id="rId18"/>
    <p:sldLayoutId id="2147483806" r:id="rId19"/>
  </p:sldLayoutIdLst>
  <p:hf hdr="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00" userDrawn="1">
          <p15:clr>
            <a:srgbClr val="547EBF"/>
          </p15:clr>
        </p15:guide>
        <p15:guide id="2"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3.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3.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3.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7.sv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sv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sv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sv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2975429" y="794428"/>
            <a:ext cx="7141482" cy="1514019"/>
          </a:xfrm>
        </p:spPr>
        <p:txBody>
          <a:bodyPr rtlCol="0"/>
          <a:lstStyle/>
          <a:p>
            <a:r>
              <a:rPr lang="en-GB">
                <a:solidFill>
                  <a:schemeClr val="tx1"/>
                </a:solidFill>
              </a:rPr>
              <a:t>AI Powered Chatbot</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5777815" y="4632724"/>
            <a:ext cx="2472495" cy="1666190"/>
          </a:xfrm>
        </p:spPr>
        <p:txBody>
          <a:bodyPr vert="horz" lIns="0" tIns="0" rIns="0" bIns="0" rtlCol="0" anchor="t">
            <a:noAutofit/>
          </a:bodyPr>
          <a:lstStyle/>
          <a:p>
            <a:pPr>
              <a:lnSpc>
                <a:spcPct val="106000"/>
              </a:lnSpc>
              <a:spcAft>
                <a:spcPts val="800"/>
              </a:spcAft>
            </a:pPr>
            <a:r>
              <a:rPr lang="en-GB" sz="1800" kern="150" err="1">
                <a:solidFill>
                  <a:schemeClr val="bg2">
                    <a:lumMod val="50000"/>
                  </a:schemeClr>
                </a:solidFill>
                <a:latin typeface="Aptos"/>
                <a:ea typeface="Aptos" panose="020B0004020202020204" pitchFamily="34" charset="0"/>
                <a:cs typeface="Times New Roman"/>
              </a:rPr>
              <a:t>Tanhat</a:t>
            </a:r>
            <a:r>
              <a:rPr lang="en-GB" sz="1800" kern="150">
                <a:solidFill>
                  <a:schemeClr val="bg2">
                    <a:lumMod val="50000"/>
                  </a:schemeClr>
                </a:solidFill>
                <a:latin typeface="Aptos"/>
                <a:ea typeface="Aptos" panose="020B0004020202020204" pitchFamily="34" charset="0"/>
                <a:cs typeface="Times New Roman"/>
              </a:rPr>
              <a:t> Hussein</a:t>
            </a:r>
            <a:br>
              <a:rPr lang="en-GB" kern="150">
                <a:latin typeface="Aptos" panose="020B0004020202020204" pitchFamily="34" charset="0"/>
                <a:ea typeface="Aptos" panose="020B0004020202020204" pitchFamily="34" charset="0"/>
                <a:cs typeface="Times New Roman" panose="02020603050405020304" pitchFamily="18" charset="0"/>
              </a:rPr>
            </a:br>
            <a:r>
              <a:rPr lang="en-GB" sz="1800" kern="150">
                <a:solidFill>
                  <a:schemeClr val="bg2">
                    <a:lumMod val="50000"/>
                  </a:schemeClr>
                </a:solidFill>
                <a:latin typeface="Aptos"/>
                <a:ea typeface="Aptos" panose="020B0004020202020204" pitchFamily="34" charset="0"/>
                <a:cs typeface="Times New Roman"/>
              </a:rPr>
              <a:t>Sabah Khan</a:t>
            </a:r>
            <a:br>
              <a:rPr lang="en-GB" sz="1800" kern="150">
                <a:latin typeface="Aptos" panose="020B0004020202020204" pitchFamily="34" charset="0"/>
                <a:ea typeface="Aptos" panose="020B0004020202020204" pitchFamily="34" charset="0"/>
                <a:cs typeface="Times New Roman" panose="02020603050405020304" pitchFamily="18" charset="0"/>
              </a:rPr>
            </a:br>
            <a:r>
              <a:rPr lang="en-GB" sz="1800" kern="150">
                <a:solidFill>
                  <a:schemeClr val="bg2">
                    <a:lumMod val="50000"/>
                  </a:schemeClr>
                </a:solidFill>
                <a:latin typeface="Aptos"/>
                <a:ea typeface="Aptos" panose="020B0004020202020204" pitchFamily="34" charset="0"/>
                <a:cs typeface="Times New Roman"/>
              </a:rPr>
              <a:t>Miranda Garcia Perez</a:t>
            </a:r>
            <a:br>
              <a:rPr lang="en-GB" sz="1800" kern="150">
                <a:latin typeface="Aptos" panose="020B0004020202020204" pitchFamily="34" charset="0"/>
                <a:ea typeface="Aptos" panose="020B0004020202020204" pitchFamily="34" charset="0"/>
                <a:cs typeface="Times New Roman" panose="02020603050405020304" pitchFamily="18" charset="0"/>
              </a:rPr>
            </a:br>
            <a:r>
              <a:rPr lang="en-GB" sz="1800" kern="150">
                <a:solidFill>
                  <a:schemeClr val="bg2">
                    <a:lumMod val="50000"/>
                  </a:schemeClr>
                </a:solidFill>
                <a:latin typeface="Aptos"/>
                <a:ea typeface="Aptos" panose="020B0004020202020204" pitchFamily="34" charset="0"/>
                <a:cs typeface="Times New Roman"/>
              </a:rPr>
              <a:t>James </a:t>
            </a:r>
            <a:r>
              <a:rPr lang="en-GB" kern="150">
                <a:solidFill>
                  <a:schemeClr val="bg2">
                    <a:lumMod val="50000"/>
                  </a:schemeClr>
                </a:solidFill>
                <a:latin typeface="Aptos"/>
                <a:ea typeface="Aptos" panose="020B0004020202020204" pitchFamily="34" charset="0"/>
                <a:cs typeface="Times New Roman"/>
              </a:rPr>
              <a:t>Cole</a:t>
            </a:r>
            <a:br>
              <a:rPr lang="en-GB" sz="1800" kern="150">
                <a:latin typeface="Aptos" panose="020B0004020202020204" pitchFamily="34" charset="0"/>
                <a:ea typeface="Aptos" panose="020B0004020202020204" pitchFamily="34" charset="0"/>
                <a:cs typeface="Times New Roman" panose="02020603050405020304" pitchFamily="18" charset="0"/>
              </a:rPr>
            </a:br>
            <a:r>
              <a:rPr lang="en-GB" sz="1800" kern="150">
                <a:solidFill>
                  <a:schemeClr val="bg2">
                    <a:lumMod val="50000"/>
                  </a:schemeClr>
                </a:solidFill>
                <a:latin typeface="Aptos"/>
                <a:ea typeface="Aptos" panose="020B0004020202020204" pitchFamily="34" charset="0"/>
                <a:cs typeface="Times New Roman"/>
              </a:rPr>
              <a:t>Luis Rodriguez </a:t>
            </a:r>
            <a:r>
              <a:rPr lang="en-GB" sz="1800" kern="150" err="1">
                <a:solidFill>
                  <a:schemeClr val="bg2">
                    <a:lumMod val="50000"/>
                  </a:schemeClr>
                </a:solidFill>
                <a:latin typeface="Aptos"/>
                <a:ea typeface="Aptos" panose="020B0004020202020204" pitchFamily="34" charset="0"/>
                <a:cs typeface="Times New Roman"/>
              </a:rPr>
              <a:t>Valido</a:t>
            </a:r>
            <a:endParaRPr lang="en-GB">
              <a:solidFill>
                <a:schemeClr val="bg2">
                  <a:lumMod val="50000"/>
                </a:schemeClr>
              </a:solidFill>
              <a:latin typeface="Aptos"/>
              <a:cs typeface="Times New Roman"/>
            </a:endParaRPr>
          </a:p>
        </p:txBody>
      </p:sp>
      <p:sp>
        <p:nvSpPr>
          <p:cNvPr id="4" name="Subtitle 2">
            <a:extLst>
              <a:ext uri="{FF2B5EF4-FFF2-40B4-BE49-F238E27FC236}">
                <a16:creationId xmlns:a16="http://schemas.microsoft.com/office/drawing/2014/main" id="{986A6974-9773-2BE6-B93E-E021C6343379}"/>
              </a:ext>
            </a:extLst>
          </p:cNvPr>
          <p:cNvSpPr txBox="1">
            <a:spLocks/>
          </p:cNvSpPr>
          <p:nvPr/>
        </p:nvSpPr>
        <p:spPr>
          <a:xfrm>
            <a:off x="2975429" y="2477182"/>
            <a:ext cx="9500507" cy="806675"/>
          </a:xfrm>
          <a:prstGeom prst="rect">
            <a:avLst/>
          </a:prstGeom>
        </p:spPr>
        <p:txBody>
          <a:bodyPr rtlCol="0"/>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GB"/>
              <a:t>Providing financial advice</a:t>
            </a:r>
          </a:p>
        </p:txBody>
      </p:sp>
      <p:sp>
        <p:nvSpPr>
          <p:cNvPr id="6" name="TextBox 5">
            <a:extLst>
              <a:ext uri="{FF2B5EF4-FFF2-40B4-BE49-F238E27FC236}">
                <a16:creationId xmlns:a16="http://schemas.microsoft.com/office/drawing/2014/main" id="{0EFE06E6-5870-5B6E-6684-1DCB7F3AE7E0}"/>
              </a:ext>
            </a:extLst>
          </p:cNvPr>
          <p:cNvSpPr txBox="1"/>
          <p:nvPr/>
        </p:nvSpPr>
        <p:spPr>
          <a:xfrm>
            <a:off x="4414915" y="3244334"/>
            <a:ext cx="6237514" cy="369332"/>
          </a:xfrm>
          <a:prstGeom prst="rect">
            <a:avLst/>
          </a:prstGeom>
          <a:noFill/>
        </p:spPr>
        <p:txBody>
          <a:bodyPr wrap="square">
            <a:spAutoFit/>
          </a:bodyPr>
          <a:lstStyle/>
          <a:p>
            <a:pPr rtl="0"/>
            <a:endParaRPr lang="en-GB"/>
          </a:p>
        </p:txBody>
      </p:sp>
      <p:pic>
        <p:nvPicPr>
          <p:cNvPr id="1026" name="Picture 2">
            <a:extLst>
              <a:ext uri="{FF2B5EF4-FFF2-40B4-BE49-F238E27FC236}">
                <a16:creationId xmlns:a16="http://schemas.microsoft.com/office/drawing/2014/main" id="{9071302F-2EBA-F20C-D955-FED0DD98D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1582" y="7380513"/>
            <a:ext cx="2298246" cy="1730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C47F676-7E6F-2553-50E4-3880A2620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EC7FCE5A-AE1C-C9FC-BC8D-D63177BC88B4}"/>
              </a:ext>
            </a:extLst>
          </p:cNvPr>
          <p:cNvSpPr txBox="1">
            <a:spLocks/>
          </p:cNvSpPr>
          <p:nvPr/>
        </p:nvSpPr>
        <p:spPr>
          <a:xfrm>
            <a:off x="8250310" y="4632724"/>
            <a:ext cx="2171648" cy="1666190"/>
          </a:xfrm>
          <a:prstGeom prst="rect">
            <a:avLst/>
          </a:prstGeom>
        </p:spPr>
        <p:txBody>
          <a:bodyPr vert="horz" lIns="0" tIns="0" rIns="0" bIns="0" rtlCol="0" anchor="t">
            <a:noAutofit/>
          </a:bodyPr>
          <a:lstStyle>
            <a:lvl1pPr marL="0" indent="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None/>
              <a:defRPr sz="1800" b="0" i="0" kern="1200">
                <a:solidFill>
                  <a:schemeClr val="tx2"/>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40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40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40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40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06000"/>
              </a:lnSpc>
              <a:spcAft>
                <a:spcPts val="800"/>
              </a:spcAft>
            </a:pPr>
            <a:r>
              <a:rPr lang="en-GB" kern="150" err="1">
                <a:solidFill>
                  <a:schemeClr val="bg2">
                    <a:lumMod val="50000"/>
                  </a:schemeClr>
                </a:solidFill>
                <a:latin typeface="Aptos"/>
                <a:ea typeface="Aptos" panose="020B0004020202020204" pitchFamily="34" charset="0"/>
                <a:cs typeface="Times New Roman"/>
              </a:rPr>
              <a:t>Yoonhee</a:t>
            </a:r>
            <a:r>
              <a:rPr lang="en-GB" kern="150">
                <a:solidFill>
                  <a:schemeClr val="bg2">
                    <a:lumMod val="50000"/>
                  </a:schemeClr>
                </a:solidFill>
                <a:latin typeface="Aptos"/>
                <a:ea typeface="Aptos" panose="020B0004020202020204" pitchFamily="34" charset="0"/>
                <a:cs typeface="Times New Roman"/>
              </a:rPr>
              <a:t> Lee</a:t>
            </a:r>
            <a:br>
              <a:rPr lang="en-GB" kern="150">
                <a:latin typeface="Aptos" panose="020B0004020202020204" pitchFamily="34" charset="0"/>
                <a:ea typeface="Aptos" panose="020B0004020202020204" pitchFamily="34" charset="0"/>
                <a:cs typeface="Times New Roman" panose="02020603050405020304" pitchFamily="18" charset="0"/>
              </a:rPr>
            </a:br>
            <a:r>
              <a:rPr lang="en-GB" kern="150">
                <a:solidFill>
                  <a:schemeClr val="bg2">
                    <a:lumMod val="50000"/>
                  </a:schemeClr>
                </a:solidFill>
                <a:latin typeface="Aptos"/>
                <a:ea typeface="Aptos" panose="020B0004020202020204" pitchFamily="34" charset="0"/>
                <a:cs typeface="Times New Roman"/>
              </a:rPr>
              <a:t>Lewis McFarlane</a:t>
            </a:r>
            <a:br>
              <a:rPr lang="en-GB" kern="150">
                <a:latin typeface="Aptos" panose="020B0004020202020204" pitchFamily="34" charset="0"/>
                <a:ea typeface="Aptos" panose="020B0004020202020204" pitchFamily="34" charset="0"/>
                <a:cs typeface="Times New Roman" panose="02020603050405020304" pitchFamily="18" charset="0"/>
              </a:rPr>
            </a:br>
            <a:r>
              <a:rPr lang="en-GB" kern="150">
                <a:solidFill>
                  <a:schemeClr val="bg2">
                    <a:lumMod val="50000"/>
                  </a:schemeClr>
                </a:solidFill>
                <a:latin typeface="Aptos"/>
                <a:ea typeface="Aptos" panose="020B0004020202020204" pitchFamily="34" charset="0"/>
                <a:cs typeface="Times New Roman"/>
              </a:rPr>
              <a:t>Kian Doyle</a:t>
            </a:r>
            <a:br>
              <a:rPr lang="en-GB" kern="150">
                <a:latin typeface="Aptos" panose="020B0004020202020204" pitchFamily="34" charset="0"/>
                <a:ea typeface="Aptos" panose="020B0004020202020204" pitchFamily="34" charset="0"/>
                <a:cs typeface="Times New Roman" panose="02020603050405020304" pitchFamily="18" charset="0"/>
              </a:rPr>
            </a:br>
            <a:r>
              <a:rPr lang="en-GB" kern="150">
                <a:solidFill>
                  <a:schemeClr val="bg2">
                    <a:lumMod val="50000"/>
                  </a:schemeClr>
                </a:solidFill>
                <a:latin typeface="Aptos"/>
                <a:ea typeface="Aptos" panose="020B0004020202020204" pitchFamily="34" charset="0"/>
                <a:cs typeface="Times New Roman"/>
              </a:rPr>
              <a:t>Christopher Rayner</a:t>
            </a:r>
            <a:br>
              <a:rPr lang="en-GB" kern="150">
                <a:latin typeface="Aptos" panose="020B0004020202020204" pitchFamily="34" charset="0"/>
                <a:ea typeface="Aptos" panose="020B0004020202020204" pitchFamily="34" charset="0"/>
                <a:cs typeface="Times New Roman" panose="02020603050405020304" pitchFamily="18" charset="0"/>
              </a:rPr>
            </a:br>
            <a:r>
              <a:rPr lang="en-GB" kern="150">
                <a:solidFill>
                  <a:schemeClr val="bg2">
                    <a:lumMod val="50000"/>
                  </a:schemeClr>
                </a:solidFill>
                <a:latin typeface="Aptos"/>
                <a:ea typeface="Aptos" panose="020B0004020202020204" pitchFamily="34" charset="0"/>
                <a:cs typeface="Times New Roman"/>
              </a:rPr>
              <a:t>Oliver Webb</a:t>
            </a:r>
            <a:endParaRPr lang="en-GB">
              <a:solidFill>
                <a:schemeClr val="bg2">
                  <a:lumMod val="50000"/>
                </a:schemeClr>
              </a:solidFill>
              <a:latin typeface="Aptos" panose="020B0004020202020204" pitchFamily="34" charset="0"/>
            </a:endParaRPr>
          </a:p>
          <a:p>
            <a:pPr>
              <a:lnSpc>
                <a:spcPct val="106000"/>
              </a:lnSpc>
              <a:spcAft>
                <a:spcPts val="800"/>
              </a:spcAft>
            </a:pPr>
            <a:endParaRPr lang="en-GB" kern="150">
              <a:solidFill>
                <a:schemeClr val="bg2">
                  <a:lumMod val="50000"/>
                </a:schemeClr>
              </a:solidFill>
              <a:latin typeface="Aptos" panose="020B0004020202020204" pitchFamily="34" charset="0"/>
              <a:ea typeface="Aptos" panose="020B0004020202020204" pitchFamily="34" charset="0"/>
              <a:cs typeface="Times New Roman" panose="02020603050405020304" pitchFamily="18" charset="0"/>
            </a:endParaRPr>
          </a:p>
          <a:p>
            <a:endParaRPr lang="en-GB">
              <a:solidFill>
                <a:schemeClr val="bg1">
                  <a:lumMod val="50000"/>
                </a:schemeClr>
              </a:solidFill>
            </a:endParaRPr>
          </a:p>
        </p:txBody>
      </p:sp>
      <p:pic>
        <p:nvPicPr>
          <p:cNvPr id="14" name="Graphic 13" descr="Group brainstorm with solid fill">
            <a:extLst>
              <a:ext uri="{FF2B5EF4-FFF2-40B4-BE49-F238E27FC236}">
                <a16:creationId xmlns:a16="http://schemas.microsoft.com/office/drawing/2014/main" id="{5B28ADD7-64C6-78D6-2F52-E9260FE29C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8358" y="3490010"/>
            <a:ext cx="914400" cy="914400"/>
          </a:xfrm>
          <a:prstGeom prst="rect">
            <a:avLst/>
          </a:prstGeom>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26AB0D-AEB7-DF07-3ADD-D1FA376CAF5D}"/>
              </a:ext>
            </a:extLst>
          </p:cNvPr>
          <p:cNvSpPr>
            <a:spLocks noGrp="1"/>
          </p:cNvSpPr>
          <p:nvPr>
            <p:ph type="sldNum" sz="quarter" idx="12"/>
          </p:nvPr>
        </p:nvSpPr>
        <p:spPr/>
        <p:txBody>
          <a:bodyPr/>
          <a:lstStyle/>
          <a:p>
            <a:pPr rtl="0"/>
            <a:fld id="{294A09A9-5501-47C1-A89A-A340965A2BE2}" type="slidenum">
              <a:rPr lang="en-GB" noProof="0" smtClean="0"/>
              <a:pPr rtl="0"/>
              <a:t>10</a:t>
            </a:fld>
            <a:endParaRPr lang="en-GB" noProof="0">
              <a:latin typeface="+mn-lt"/>
            </a:endParaRPr>
          </a:p>
        </p:txBody>
      </p:sp>
      <p:pic>
        <p:nvPicPr>
          <p:cNvPr id="10" name="Picture 4">
            <a:extLst>
              <a:ext uri="{FF2B5EF4-FFF2-40B4-BE49-F238E27FC236}">
                <a16:creationId xmlns:a16="http://schemas.microsoft.com/office/drawing/2014/main" id="{B9B7B386-9F51-9455-62F5-3EB0820F8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524D825A-AAF9-033C-2F42-46C2BA08BEA3}"/>
              </a:ext>
            </a:extLst>
          </p:cNvPr>
          <p:cNvSpPr/>
          <p:nvPr/>
        </p:nvSpPr>
        <p:spPr>
          <a:xfrm>
            <a:off x="504057" y="1980091"/>
            <a:ext cx="3370628" cy="3022839"/>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FBAD6A1-0B30-39E7-8F08-E193C64E989B}"/>
              </a:ext>
            </a:extLst>
          </p:cNvPr>
          <p:cNvSpPr/>
          <p:nvPr/>
        </p:nvSpPr>
        <p:spPr>
          <a:xfrm>
            <a:off x="4264476" y="1983497"/>
            <a:ext cx="3286466" cy="315550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AFFA2B6-9B87-5F71-C7C7-47A9CD14C315}"/>
              </a:ext>
            </a:extLst>
          </p:cNvPr>
          <p:cNvSpPr/>
          <p:nvPr/>
        </p:nvSpPr>
        <p:spPr>
          <a:xfrm>
            <a:off x="7906186" y="1965979"/>
            <a:ext cx="3395322" cy="4288807"/>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571A8AF-F19F-4D41-BB8E-DB8C193CF43D}"/>
              </a:ext>
            </a:extLst>
          </p:cNvPr>
          <p:cNvSpPr txBox="1"/>
          <p:nvPr/>
        </p:nvSpPr>
        <p:spPr>
          <a:xfrm>
            <a:off x="4371623" y="2015067"/>
            <a:ext cx="30959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2: Database Development</a:t>
            </a:r>
            <a:endParaRPr lang="en-US" sz="2000"/>
          </a:p>
        </p:txBody>
      </p:sp>
      <p:sp>
        <p:nvSpPr>
          <p:cNvPr id="20" name="TextBox 19">
            <a:extLst>
              <a:ext uri="{FF2B5EF4-FFF2-40B4-BE49-F238E27FC236}">
                <a16:creationId xmlns:a16="http://schemas.microsoft.com/office/drawing/2014/main" id="{8765450F-FB13-46B4-12E0-CF957CBD0AD5}"/>
              </a:ext>
            </a:extLst>
          </p:cNvPr>
          <p:cNvSpPr txBox="1"/>
          <p:nvPr/>
        </p:nvSpPr>
        <p:spPr>
          <a:xfrm>
            <a:off x="8266288" y="2015067"/>
            <a:ext cx="26867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3: Python Script Development</a:t>
            </a:r>
          </a:p>
        </p:txBody>
      </p:sp>
      <p:sp>
        <p:nvSpPr>
          <p:cNvPr id="21" name="TextBox 20">
            <a:extLst>
              <a:ext uri="{FF2B5EF4-FFF2-40B4-BE49-F238E27FC236}">
                <a16:creationId xmlns:a16="http://schemas.microsoft.com/office/drawing/2014/main" id="{6BB345D5-2F1F-731E-10E5-632AE8F9FB6D}"/>
              </a:ext>
            </a:extLst>
          </p:cNvPr>
          <p:cNvSpPr txBox="1"/>
          <p:nvPr/>
        </p:nvSpPr>
        <p:spPr>
          <a:xfrm>
            <a:off x="7899401" y="2664177"/>
            <a:ext cx="3406423" cy="3277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Key Deliverables:</a:t>
            </a:r>
            <a:br>
              <a:rPr lang="en-US" sz="1400" b="1"/>
            </a:br>
            <a:endParaRPr lang="en-US" sz="1400"/>
          </a:p>
          <a:p>
            <a:pPr marL="285750" indent="-285750">
              <a:buFont typeface="Arial,Sans-Serif"/>
              <a:buChar char="•"/>
            </a:pPr>
            <a:r>
              <a:rPr lang="en-US" sz="1400" b="1"/>
              <a:t>ETL Pipeline Development</a:t>
            </a:r>
            <a:r>
              <a:rPr lang="en-US" sz="1400"/>
              <a:t>:</a:t>
            </a:r>
          </a:p>
          <a:p>
            <a:r>
              <a:rPr lang="en-US" sz="1400"/>
              <a:t>   Design and implement an ETL </a:t>
            </a:r>
          </a:p>
          <a:p>
            <a:r>
              <a:rPr lang="en-US" sz="1400"/>
              <a:t>   pipeline using Python.</a:t>
            </a:r>
          </a:p>
          <a:p>
            <a:pPr marL="285750" indent="-285750">
              <a:buFont typeface="Arial,Sans-Serif"/>
              <a:buChar char="•"/>
            </a:pPr>
            <a:endParaRPr lang="en-US" sz="1400"/>
          </a:p>
          <a:p>
            <a:pPr marL="285750" indent="-285750">
              <a:buFont typeface="Arial,Sans-Serif"/>
              <a:buChar char="•"/>
            </a:pPr>
            <a:r>
              <a:rPr lang="en-US" sz="1400" b="1"/>
              <a:t>Database Integration</a:t>
            </a:r>
            <a:r>
              <a:rPr lang="en-US" sz="1400"/>
              <a:t>:</a:t>
            </a:r>
          </a:p>
          <a:p>
            <a:r>
              <a:rPr lang="en-US" sz="1400"/>
              <a:t>  Use </a:t>
            </a:r>
            <a:r>
              <a:rPr lang="en-US" sz="1400" err="1"/>
              <a:t>SQLAlchemy</a:t>
            </a:r>
            <a:r>
              <a:rPr lang="en-US" sz="1400"/>
              <a:t> to connect  </a:t>
            </a:r>
          </a:p>
          <a:p>
            <a:r>
              <a:rPr lang="en-US" sz="1400"/>
              <a:t>  with MySQL and automate the </a:t>
            </a:r>
          </a:p>
          <a:p>
            <a:r>
              <a:rPr lang="en-US" sz="1400"/>
              <a:t>  ETL process.</a:t>
            </a:r>
          </a:p>
          <a:p>
            <a:pPr marL="285750" indent="-285750">
              <a:buFont typeface="Arial,Sans-Serif"/>
              <a:buChar char="•"/>
            </a:pPr>
            <a:endParaRPr lang="en-US" sz="1400"/>
          </a:p>
          <a:p>
            <a:pPr marL="285750" indent="-285750">
              <a:buFont typeface="Arial,Sans-Serif"/>
              <a:buChar char="•"/>
            </a:pPr>
            <a:r>
              <a:rPr lang="en-US" sz="1400" b="1"/>
              <a:t>Deployment</a:t>
            </a:r>
            <a:r>
              <a:rPr lang="en-US" sz="1400"/>
              <a:t>:</a:t>
            </a:r>
          </a:p>
          <a:p>
            <a:r>
              <a:rPr lang="en-US" sz="1300"/>
              <a:t>   Work with the DevOps team to </a:t>
            </a:r>
          </a:p>
          <a:p>
            <a:r>
              <a:rPr lang="en-US" sz="1300"/>
              <a:t>   smoothly deploy and integrate </a:t>
            </a:r>
          </a:p>
          <a:p>
            <a:r>
              <a:rPr lang="en-US" sz="1300"/>
              <a:t>   the ETL pipeline into production.</a:t>
            </a:r>
            <a:endParaRPr lang="en-US"/>
          </a:p>
        </p:txBody>
      </p:sp>
      <p:sp>
        <p:nvSpPr>
          <p:cNvPr id="16" name="TextBox 15">
            <a:extLst>
              <a:ext uri="{FF2B5EF4-FFF2-40B4-BE49-F238E27FC236}">
                <a16:creationId xmlns:a16="http://schemas.microsoft.com/office/drawing/2014/main" id="{373D5B19-784F-96E7-DFC5-F14237C63215}"/>
              </a:ext>
            </a:extLst>
          </p:cNvPr>
          <p:cNvSpPr txBox="1"/>
          <p:nvPr/>
        </p:nvSpPr>
        <p:spPr>
          <a:xfrm>
            <a:off x="505682" y="2762452"/>
            <a:ext cx="318064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Key Deliverables:</a:t>
            </a:r>
            <a:br>
              <a:rPr lang="en-US" sz="1400" b="1"/>
            </a:br>
            <a:endParaRPr lang="en-US" sz="1400"/>
          </a:p>
          <a:p>
            <a:pPr marL="285750" indent="-285750">
              <a:buFont typeface="Arial,Sans-Serif"/>
              <a:buChar char="•"/>
            </a:pPr>
            <a:r>
              <a:rPr lang="en-US" sz="1400" b="1"/>
              <a:t>Complete Question Bank:</a:t>
            </a:r>
            <a:r>
              <a:rPr lang="en-US" sz="1400"/>
              <a:t> </a:t>
            </a:r>
          </a:p>
          <a:p>
            <a:pPr lvl="1"/>
            <a:r>
              <a:rPr lang="en-US" sz="1400">
                <a:ea typeface="+mn-lt"/>
                <a:cs typeface="+mn-lt"/>
              </a:rPr>
              <a:t>50 FAQs including references</a:t>
            </a:r>
            <a:r>
              <a:rPr lang="en-US" sz="1400"/>
              <a:t>.</a:t>
            </a:r>
            <a:endParaRPr lang="en-US"/>
          </a:p>
          <a:p>
            <a:pPr marL="742950" lvl="1" indent="-285750">
              <a:buFont typeface="Calibri,Sans-Serif"/>
              <a:buChar char="-"/>
            </a:pPr>
            <a:endParaRPr lang="en-US" sz="1400"/>
          </a:p>
          <a:p>
            <a:pPr marL="285750" indent="-285750">
              <a:buFont typeface="Arial,Sans-Serif"/>
              <a:buChar char="•"/>
            </a:pPr>
            <a:r>
              <a:rPr lang="en-US" sz="1400" b="1"/>
              <a:t>Create Database Schema</a:t>
            </a:r>
            <a:r>
              <a:rPr lang="en-US" sz="1400"/>
              <a:t> </a:t>
            </a:r>
          </a:p>
          <a:p>
            <a:pPr marL="285750" indent="-285750">
              <a:buFont typeface="Arial,Sans-Serif"/>
              <a:buChar char="•"/>
            </a:pPr>
            <a:endParaRPr lang="en-US" sz="1400"/>
          </a:p>
          <a:p>
            <a:pPr marL="285750" indent="-285750">
              <a:buFont typeface="Arial,Sans-Serif"/>
              <a:buChar char="•"/>
            </a:pPr>
            <a:r>
              <a:rPr lang="en-US" sz="1400" b="1"/>
              <a:t>Confirmation with Development Team</a:t>
            </a:r>
            <a:r>
              <a:rPr lang="en-US" sz="1400"/>
              <a:t> </a:t>
            </a:r>
          </a:p>
          <a:p>
            <a:pPr lvl="1"/>
            <a:endParaRPr lang="en-US" sz="1400"/>
          </a:p>
        </p:txBody>
      </p:sp>
      <p:sp>
        <p:nvSpPr>
          <p:cNvPr id="3" name="TextBox 2">
            <a:extLst>
              <a:ext uri="{FF2B5EF4-FFF2-40B4-BE49-F238E27FC236}">
                <a16:creationId xmlns:a16="http://schemas.microsoft.com/office/drawing/2014/main" id="{7F621ADE-17A1-9AE4-DB6F-3C24AD895E57}"/>
              </a:ext>
            </a:extLst>
          </p:cNvPr>
          <p:cNvSpPr txBox="1"/>
          <p:nvPr/>
        </p:nvSpPr>
        <p:spPr>
          <a:xfrm>
            <a:off x="4272844" y="2745819"/>
            <a:ext cx="327942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Key Deliverables:</a:t>
            </a:r>
            <a:br>
              <a:rPr lang="en-US" sz="1400" b="1"/>
            </a:br>
            <a:endParaRPr lang="en-US" sz="1400" b="1"/>
          </a:p>
          <a:p>
            <a:pPr marL="285750" indent="-285750">
              <a:buFont typeface="Arial"/>
              <a:buChar char="•"/>
            </a:pPr>
            <a:r>
              <a:rPr lang="en-US" sz="1400" b="1"/>
              <a:t>Database Table Creation</a:t>
            </a:r>
            <a:endParaRPr lang="en-US" sz="1400"/>
          </a:p>
          <a:p>
            <a:pPr lvl="1">
              <a:buFont typeface="Calibri"/>
              <a:buChar char="-"/>
            </a:pPr>
            <a:endParaRPr lang="en-US" sz="1400"/>
          </a:p>
          <a:p>
            <a:pPr marL="285750" indent="-285750">
              <a:buFont typeface="Arial"/>
              <a:buChar char="•"/>
            </a:pPr>
            <a:r>
              <a:rPr lang="en-US" sz="1400" b="1"/>
              <a:t>Schema Improvement</a:t>
            </a:r>
            <a:r>
              <a:rPr lang="en-US" sz="1400"/>
              <a:t> </a:t>
            </a:r>
          </a:p>
          <a:p>
            <a:pPr lvl="1">
              <a:buFont typeface="Calibri"/>
              <a:buChar char="-"/>
            </a:pPr>
            <a:endParaRPr lang="en-US" sz="1400"/>
          </a:p>
          <a:p>
            <a:pPr marL="285750" indent="-285750">
              <a:buFont typeface="Arial"/>
              <a:buChar char="•"/>
            </a:pPr>
            <a:r>
              <a:rPr lang="en-US" sz="1400" b="1"/>
              <a:t>Data Normalization</a:t>
            </a:r>
            <a:endParaRPr lang="en-US" sz="1400" err="1"/>
          </a:p>
          <a:p>
            <a:pPr lvl="1"/>
            <a:endParaRPr lang="en-US" sz="1400"/>
          </a:p>
        </p:txBody>
      </p:sp>
      <p:sp>
        <p:nvSpPr>
          <p:cNvPr id="9" name="Title 1">
            <a:extLst>
              <a:ext uri="{FF2B5EF4-FFF2-40B4-BE49-F238E27FC236}">
                <a16:creationId xmlns:a16="http://schemas.microsoft.com/office/drawing/2014/main" id="{75A6EF2F-694E-3F1A-B9B3-22EA1B2A4323}"/>
              </a:ext>
            </a:extLst>
          </p:cNvPr>
          <p:cNvSpPr>
            <a:spLocks noGrp="1"/>
          </p:cNvSpPr>
          <p:nvPr>
            <p:ph type="title"/>
          </p:nvPr>
        </p:nvSpPr>
        <p:spPr>
          <a:xfrm>
            <a:off x="272581" y="314687"/>
            <a:ext cx="10588753" cy="1351280"/>
          </a:xfrm>
        </p:spPr>
        <p:txBody>
          <a:bodyPr>
            <a:normAutofit/>
          </a:bodyPr>
          <a:lstStyle/>
          <a:p>
            <a:r>
              <a:rPr lang="en-GB" sz="3800"/>
              <a:t>Data Engineering Team Responsibilities</a:t>
            </a:r>
          </a:p>
        </p:txBody>
      </p:sp>
      <p:sp>
        <p:nvSpPr>
          <p:cNvPr id="23" name="TextBox 22">
            <a:extLst>
              <a:ext uri="{FF2B5EF4-FFF2-40B4-BE49-F238E27FC236}">
                <a16:creationId xmlns:a16="http://schemas.microsoft.com/office/drawing/2014/main" id="{27FD35C8-B57D-3E74-0181-EC997D2FB69F}"/>
              </a:ext>
            </a:extLst>
          </p:cNvPr>
          <p:cNvSpPr txBox="1"/>
          <p:nvPr/>
        </p:nvSpPr>
        <p:spPr>
          <a:xfrm>
            <a:off x="745067" y="20150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Sprint 1: Schema Review and Setup</a:t>
            </a:r>
            <a:endParaRPr lang="en-US" sz="2000">
              <a:solidFill>
                <a:srgbClr val="00B050"/>
              </a:solidFill>
            </a:endParaRPr>
          </a:p>
        </p:txBody>
      </p:sp>
      <p:pic>
        <p:nvPicPr>
          <p:cNvPr id="12" name="Picture 11" descr="A blue circle with a white gear and arrows&#10;&#10;Description automatically generated">
            <a:extLst>
              <a:ext uri="{FF2B5EF4-FFF2-40B4-BE49-F238E27FC236}">
                <a16:creationId xmlns:a16="http://schemas.microsoft.com/office/drawing/2014/main" id="{A48F699A-E731-7B96-5C5E-39BA88868CFC}"/>
              </a:ext>
            </a:extLst>
          </p:cNvPr>
          <p:cNvPicPr>
            <a:picLocks noChangeAspect="1"/>
          </p:cNvPicPr>
          <p:nvPr/>
        </p:nvPicPr>
        <p:blipFill>
          <a:blip r:embed="rId4"/>
          <a:stretch>
            <a:fillRect/>
          </a:stretch>
        </p:blipFill>
        <p:spPr>
          <a:xfrm>
            <a:off x="1493386" y="5086350"/>
            <a:ext cx="5177517" cy="1434193"/>
          </a:xfrm>
          <a:prstGeom prst="rect">
            <a:avLst/>
          </a:prstGeom>
        </p:spPr>
      </p:pic>
    </p:spTree>
    <p:extLst>
      <p:ext uri="{BB962C8B-B14F-4D97-AF65-F5344CB8AC3E}">
        <p14:creationId xmlns:p14="http://schemas.microsoft.com/office/powerpoint/2010/main" val="446555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42E097-2410-F6B9-FA3C-9C9C64FE3D63}"/>
              </a:ext>
            </a:extLst>
          </p:cNvPr>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pic>
        <p:nvPicPr>
          <p:cNvPr id="8" name="Picture 4" descr="A black and pink logo&#10;&#10;Description automatically generated">
            <a:extLst>
              <a:ext uri="{FF2B5EF4-FFF2-40B4-BE49-F238E27FC236}">
                <a16:creationId xmlns:a16="http://schemas.microsoft.com/office/drawing/2014/main" id="{575F901D-579E-76B2-A26C-EE4E3ACFC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diagram of a reference&#10;&#10;Description automatically generated">
            <a:extLst>
              <a:ext uri="{FF2B5EF4-FFF2-40B4-BE49-F238E27FC236}">
                <a16:creationId xmlns:a16="http://schemas.microsoft.com/office/drawing/2014/main" id="{EFBAB4DA-214B-2A38-987C-B9D4F3AF4AEF}"/>
              </a:ext>
            </a:extLst>
          </p:cNvPr>
          <p:cNvPicPr>
            <a:picLocks noChangeAspect="1"/>
          </p:cNvPicPr>
          <p:nvPr/>
        </p:nvPicPr>
        <p:blipFill>
          <a:blip r:embed="rId4"/>
          <a:stretch>
            <a:fillRect/>
          </a:stretch>
        </p:blipFill>
        <p:spPr>
          <a:xfrm>
            <a:off x="1501446" y="1185054"/>
            <a:ext cx="8067675" cy="4229100"/>
          </a:xfrm>
          <a:prstGeom prst="rect">
            <a:avLst/>
          </a:prstGeom>
        </p:spPr>
      </p:pic>
      <p:sp>
        <p:nvSpPr>
          <p:cNvPr id="10" name="TextBox 9">
            <a:extLst>
              <a:ext uri="{FF2B5EF4-FFF2-40B4-BE49-F238E27FC236}">
                <a16:creationId xmlns:a16="http://schemas.microsoft.com/office/drawing/2014/main" id="{3E772B97-35AF-1B2D-7928-3DE37BA8C8AA}"/>
              </a:ext>
            </a:extLst>
          </p:cNvPr>
          <p:cNvSpPr txBox="1"/>
          <p:nvPr/>
        </p:nvSpPr>
        <p:spPr>
          <a:xfrm>
            <a:off x="7607619" y="4802438"/>
            <a:ext cx="1966823"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Initial schema</a:t>
            </a:r>
          </a:p>
        </p:txBody>
      </p:sp>
      <p:pic>
        <p:nvPicPr>
          <p:cNvPr id="12" name="Picture 11" descr="A green logo with white x&#10;&#10;Description automatically generated">
            <a:extLst>
              <a:ext uri="{FF2B5EF4-FFF2-40B4-BE49-F238E27FC236}">
                <a16:creationId xmlns:a16="http://schemas.microsoft.com/office/drawing/2014/main" id="{884437AB-D4FF-6D57-3141-63FA7AA60D35}"/>
              </a:ext>
            </a:extLst>
          </p:cNvPr>
          <p:cNvPicPr>
            <a:picLocks noChangeAspect="1"/>
          </p:cNvPicPr>
          <p:nvPr/>
        </p:nvPicPr>
        <p:blipFill>
          <a:blip r:embed="rId5"/>
          <a:stretch>
            <a:fillRect/>
          </a:stretch>
        </p:blipFill>
        <p:spPr>
          <a:xfrm>
            <a:off x="10157424" y="4701396"/>
            <a:ext cx="1797530" cy="1811548"/>
          </a:xfrm>
          <a:prstGeom prst="rect">
            <a:avLst/>
          </a:prstGeom>
        </p:spPr>
      </p:pic>
    </p:spTree>
    <p:extLst>
      <p:ext uri="{BB962C8B-B14F-4D97-AF65-F5344CB8AC3E}">
        <p14:creationId xmlns:p14="http://schemas.microsoft.com/office/powerpoint/2010/main" val="1416810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26AB0D-AEB7-DF07-3ADD-D1FA376CAF5D}"/>
              </a:ext>
            </a:extLst>
          </p:cNvPr>
          <p:cNvSpPr>
            <a:spLocks noGrp="1"/>
          </p:cNvSpPr>
          <p:nvPr>
            <p:ph type="sldNum" sz="quarter" idx="12"/>
          </p:nvPr>
        </p:nvSpPr>
        <p:spPr/>
        <p:txBody>
          <a:bodyPr/>
          <a:lstStyle/>
          <a:p>
            <a:pPr rtl="0"/>
            <a:fld id="{294A09A9-5501-47C1-A89A-A340965A2BE2}" type="slidenum">
              <a:rPr lang="en-GB" noProof="0" smtClean="0"/>
              <a:pPr rtl="0"/>
              <a:t>12</a:t>
            </a:fld>
            <a:endParaRPr lang="en-GB" noProof="0">
              <a:latin typeface="+mn-lt"/>
            </a:endParaRPr>
          </a:p>
        </p:txBody>
      </p:sp>
      <p:pic>
        <p:nvPicPr>
          <p:cNvPr id="10" name="Picture 4">
            <a:extLst>
              <a:ext uri="{FF2B5EF4-FFF2-40B4-BE49-F238E27FC236}">
                <a16:creationId xmlns:a16="http://schemas.microsoft.com/office/drawing/2014/main" id="{B9B7B386-9F51-9455-62F5-3EB0820F8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524D825A-AAF9-033C-2F42-46C2BA08BEA3}"/>
              </a:ext>
            </a:extLst>
          </p:cNvPr>
          <p:cNvSpPr/>
          <p:nvPr/>
        </p:nvSpPr>
        <p:spPr>
          <a:xfrm>
            <a:off x="504057" y="1980091"/>
            <a:ext cx="3370628" cy="305005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FBAD6A1-0B30-39E7-8F08-E193C64E989B}"/>
              </a:ext>
            </a:extLst>
          </p:cNvPr>
          <p:cNvSpPr/>
          <p:nvPr/>
        </p:nvSpPr>
        <p:spPr>
          <a:xfrm>
            <a:off x="4264476" y="1983497"/>
            <a:ext cx="3286466" cy="3046648"/>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AFFA2B6-9B87-5F71-C7C7-47A9CD14C315}"/>
              </a:ext>
            </a:extLst>
          </p:cNvPr>
          <p:cNvSpPr/>
          <p:nvPr/>
        </p:nvSpPr>
        <p:spPr>
          <a:xfrm>
            <a:off x="7906186" y="1965979"/>
            <a:ext cx="3395322" cy="4288807"/>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571A8AF-F19F-4D41-BB8E-DB8C193CF43D}"/>
              </a:ext>
            </a:extLst>
          </p:cNvPr>
          <p:cNvSpPr txBox="1"/>
          <p:nvPr/>
        </p:nvSpPr>
        <p:spPr>
          <a:xfrm>
            <a:off x="4371623" y="2015067"/>
            <a:ext cx="30959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Sprint 2: Database Development</a:t>
            </a:r>
            <a:endParaRPr lang="en-US" sz="2000">
              <a:solidFill>
                <a:srgbClr val="00B050"/>
              </a:solidFill>
            </a:endParaRPr>
          </a:p>
        </p:txBody>
      </p:sp>
      <p:sp>
        <p:nvSpPr>
          <p:cNvPr id="20" name="TextBox 19">
            <a:extLst>
              <a:ext uri="{FF2B5EF4-FFF2-40B4-BE49-F238E27FC236}">
                <a16:creationId xmlns:a16="http://schemas.microsoft.com/office/drawing/2014/main" id="{8765450F-FB13-46B4-12E0-CF957CBD0AD5}"/>
              </a:ext>
            </a:extLst>
          </p:cNvPr>
          <p:cNvSpPr txBox="1"/>
          <p:nvPr/>
        </p:nvSpPr>
        <p:spPr>
          <a:xfrm>
            <a:off x="8266288" y="2015067"/>
            <a:ext cx="26867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3: Python Script Development</a:t>
            </a:r>
          </a:p>
        </p:txBody>
      </p:sp>
      <p:sp>
        <p:nvSpPr>
          <p:cNvPr id="21" name="TextBox 20">
            <a:extLst>
              <a:ext uri="{FF2B5EF4-FFF2-40B4-BE49-F238E27FC236}">
                <a16:creationId xmlns:a16="http://schemas.microsoft.com/office/drawing/2014/main" id="{6BB345D5-2F1F-731E-10E5-632AE8F9FB6D}"/>
              </a:ext>
            </a:extLst>
          </p:cNvPr>
          <p:cNvSpPr txBox="1"/>
          <p:nvPr/>
        </p:nvSpPr>
        <p:spPr>
          <a:xfrm>
            <a:off x="7899401" y="2664177"/>
            <a:ext cx="3406423" cy="3277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Key Deliverables:</a:t>
            </a:r>
            <a:br>
              <a:rPr lang="en-US" sz="1400" b="1"/>
            </a:br>
            <a:endParaRPr lang="en-US" sz="1400"/>
          </a:p>
          <a:p>
            <a:pPr marL="285750" indent="-285750">
              <a:buFont typeface="Arial,Sans-Serif"/>
              <a:buChar char="•"/>
            </a:pPr>
            <a:r>
              <a:rPr lang="en-US" sz="1400" b="1"/>
              <a:t>ETL Pipeline Development</a:t>
            </a:r>
            <a:r>
              <a:rPr lang="en-US" sz="1400"/>
              <a:t>:</a:t>
            </a:r>
          </a:p>
          <a:p>
            <a:r>
              <a:rPr lang="en-US" sz="1400"/>
              <a:t>   Design and implement an ETL </a:t>
            </a:r>
          </a:p>
          <a:p>
            <a:r>
              <a:rPr lang="en-US" sz="1400"/>
              <a:t>   pipeline using Python.</a:t>
            </a:r>
          </a:p>
          <a:p>
            <a:pPr marL="285750" indent="-285750">
              <a:buFont typeface="Arial,Sans-Serif"/>
              <a:buChar char="•"/>
            </a:pPr>
            <a:endParaRPr lang="en-US" sz="1400"/>
          </a:p>
          <a:p>
            <a:pPr marL="285750" indent="-285750">
              <a:buFont typeface="Arial,Sans-Serif"/>
              <a:buChar char="•"/>
            </a:pPr>
            <a:r>
              <a:rPr lang="en-US" sz="1400" b="1"/>
              <a:t>Database Integration</a:t>
            </a:r>
            <a:r>
              <a:rPr lang="en-US" sz="1400"/>
              <a:t>:</a:t>
            </a:r>
          </a:p>
          <a:p>
            <a:r>
              <a:rPr lang="en-US" sz="1400"/>
              <a:t>  Use </a:t>
            </a:r>
            <a:r>
              <a:rPr lang="en-US" sz="1400" err="1"/>
              <a:t>SQLAlchemy</a:t>
            </a:r>
            <a:r>
              <a:rPr lang="en-US" sz="1400"/>
              <a:t> to connect  </a:t>
            </a:r>
          </a:p>
          <a:p>
            <a:r>
              <a:rPr lang="en-US" sz="1400"/>
              <a:t>  with MySQL and automate the </a:t>
            </a:r>
          </a:p>
          <a:p>
            <a:r>
              <a:rPr lang="en-US" sz="1400"/>
              <a:t>  ETL process.</a:t>
            </a:r>
          </a:p>
          <a:p>
            <a:pPr marL="285750" indent="-285750">
              <a:buFont typeface="Arial,Sans-Serif"/>
              <a:buChar char="•"/>
            </a:pPr>
            <a:endParaRPr lang="en-US" sz="1400"/>
          </a:p>
          <a:p>
            <a:pPr marL="285750" indent="-285750">
              <a:buFont typeface="Arial,Sans-Serif"/>
              <a:buChar char="•"/>
            </a:pPr>
            <a:r>
              <a:rPr lang="en-US" sz="1400" b="1"/>
              <a:t>Deployment</a:t>
            </a:r>
            <a:r>
              <a:rPr lang="en-US" sz="1400"/>
              <a:t>:</a:t>
            </a:r>
          </a:p>
          <a:p>
            <a:r>
              <a:rPr lang="en-US" sz="1300"/>
              <a:t>   Work with the DevOps team to </a:t>
            </a:r>
          </a:p>
          <a:p>
            <a:r>
              <a:rPr lang="en-US" sz="1300"/>
              <a:t>   smoothly deploy and integrate </a:t>
            </a:r>
          </a:p>
          <a:p>
            <a:r>
              <a:rPr lang="en-US" sz="1300"/>
              <a:t>   the ETL pipeline into production.</a:t>
            </a:r>
            <a:endParaRPr lang="en-US"/>
          </a:p>
        </p:txBody>
      </p:sp>
      <p:sp>
        <p:nvSpPr>
          <p:cNvPr id="16" name="TextBox 15">
            <a:extLst>
              <a:ext uri="{FF2B5EF4-FFF2-40B4-BE49-F238E27FC236}">
                <a16:creationId xmlns:a16="http://schemas.microsoft.com/office/drawing/2014/main" id="{373D5B19-784F-96E7-DFC5-F14237C63215}"/>
              </a:ext>
            </a:extLst>
          </p:cNvPr>
          <p:cNvSpPr txBox="1"/>
          <p:nvPr/>
        </p:nvSpPr>
        <p:spPr>
          <a:xfrm>
            <a:off x="505682" y="2762452"/>
            <a:ext cx="318064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Key Deliverables:</a:t>
            </a:r>
            <a:br>
              <a:rPr lang="en-US" sz="1400" b="1"/>
            </a:br>
            <a:endParaRPr lang="en-US" sz="1400"/>
          </a:p>
          <a:p>
            <a:pPr marL="285750" indent="-285750">
              <a:buFont typeface="Arial,Sans-Serif"/>
              <a:buChar char="•"/>
            </a:pPr>
            <a:r>
              <a:rPr lang="en-US" sz="1400" b="1"/>
              <a:t>Complete Question Bank:</a:t>
            </a:r>
            <a:r>
              <a:rPr lang="en-US" sz="1400"/>
              <a:t> </a:t>
            </a:r>
          </a:p>
          <a:p>
            <a:pPr lvl="1"/>
            <a:r>
              <a:rPr lang="en-US" sz="1400">
                <a:ea typeface="+mn-lt"/>
                <a:cs typeface="+mn-lt"/>
              </a:rPr>
              <a:t>50 FAQs including references</a:t>
            </a:r>
            <a:r>
              <a:rPr lang="en-US" sz="1400"/>
              <a:t>.</a:t>
            </a:r>
            <a:endParaRPr lang="en-US"/>
          </a:p>
          <a:p>
            <a:pPr marL="742950" lvl="1" indent="-285750">
              <a:buFont typeface="Calibri,Sans-Serif"/>
              <a:buChar char="-"/>
            </a:pPr>
            <a:endParaRPr lang="en-US" sz="1400"/>
          </a:p>
          <a:p>
            <a:pPr marL="285750" indent="-285750">
              <a:buFont typeface="Arial,Sans-Serif"/>
              <a:buChar char="•"/>
            </a:pPr>
            <a:r>
              <a:rPr lang="en-US" sz="1400" b="1"/>
              <a:t>Create Database Schema</a:t>
            </a:r>
            <a:r>
              <a:rPr lang="en-US" sz="1400"/>
              <a:t> </a:t>
            </a:r>
          </a:p>
          <a:p>
            <a:pPr marL="285750" indent="-285750">
              <a:buFont typeface="Arial,Sans-Serif"/>
              <a:buChar char="•"/>
            </a:pPr>
            <a:endParaRPr lang="en-US" sz="1400"/>
          </a:p>
          <a:p>
            <a:pPr marL="285750" indent="-285750">
              <a:buFont typeface="Arial,Sans-Serif"/>
              <a:buChar char="•"/>
            </a:pPr>
            <a:r>
              <a:rPr lang="en-US" sz="1400" b="1"/>
              <a:t>Confirmation with Development Team</a:t>
            </a:r>
            <a:r>
              <a:rPr lang="en-US" sz="1400"/>
              <a:t> </a:t>
            </a:r>
          </a:p>
          <a:p>
            <a:pPr lvl="1"/>
            <a:endParaRPr lang="en-US" sz="1400"/>
          </a:p>
        </p:txBody>
      </p:sp>
      <p:sp>
        <p:nvSpPr>
          <p:cNvPr id="3" name="TextBox 2">
            <a:extLst>
              <a:ext uri="{FF2B5EF4-FFF2-40B4-BE49-F238E27FC236}">
                <a16:creationId xmlns:a16="http://schemas.microsoft.com/office/drawing/2014/main" id="{7F621ADE-17A1-9AE4-DB6F-3C24AD895E57}"/>
              </a:ext>
            </a:extLst>
          </p:cNvPr>
          <p:cNvSpPr txBox="1"/>
          <p:nvPr/>
        </p:nvSpPr>
        <p:spPr>
          <a:xfrm>
            <a:off x="4272844" y="2745819"/>
            <a:ext cx="327942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Key Deliverables:</a:t>
            </a:r>
            <a:br>
              <a:rPr lang="en-US" sz="1400" b="1"/>
            </a:br>
            <a:endParaRPr lang="en-US" sz="1400" b="1"/>
          </a:p>
          <a:p>
            <a:pPr marL="285750" indent="-285750">
              <a:buFont typeface="Arial"/>
              <a:buChar char="•"/>
            </a:pPr>
            <a:r>
              <a:rPr lang="en-US" sz="1400" b="1"/>
              <a:t>Database Table Creation</a:t>
            </a:r>
            <a:endParaRPr lang="en-US" sz="1400"/>
          </a:p>
          <a:p>
            <a:pPr lvl="1">
              <a:buFont typeface="Calibri"/>
              <a:buChar char="-"/>
            </a:pPr>
            <a:endParaRPr lang="en-US" sz="1400"/>
          </a:p>
          <a:p>
            <a:pPr marL="285750" indent="-285750">
              <a:buFont typeface="Arial"/>
              <a:buChar char="•"/>
            </a:pPr>
            <a:r>
              <a:rPr lang="en-US" sz="1400" b="1"/>
              <a:t>Schema Improvement</a:t>
            </a:r>
            <a:r>
              <a:rPr lang="en-US" sz="1400"/>
              <a:t> </a:t>
            </a:r>
          </a:p>
          <a:p>
            <a:pPr lvl="1">
              <a:buFont typeface="Calibri"/>
              <a:buChar char="-"/>
            </a:pPr>
            <a:endParaRPr lang="en-US" sz="1400"/>
          </a:p>
          <a:p>
            <a:pPr marL="285750" indent="-285750">
              <a:buFont typeface="Arial"/>
              <a:buChar char="•"/>
            </a:pPr>
            <a:r>
              <a:rPr lang="en-US" sz="1400" b="1"/>
              <a:t>Data Normalization</a:t>
            </a:r>
            <a:endParaRPr lang="en-US" sz="1400" err="1"/>
          </a:p>
          <a:p>
            <a:pPr lvl="1"/>
            <a:endParaRPr lang="en-US" sz="1400"/>
          </a:p>
        </p:txBody>
      </p:sp>
      <p:sp>
        <p:nvSpPr>
          <p:cNvPr id="9" name="Title 1">
            <a:extLst>
              <a:ext uri="{FF2B5EF4-FFF2-40B4-BE49-F238E27FC236}">
                <a16:creationId xmlns:a16="http://schemas.microsoft.com/office/drawing/2014/main" id="{75A6EF2F-694E-3F1A-B9B3-22EA1B2A4323}"/>
              </a:ext>
            </a:extLst>
          </p:cNvPr>
          <p:cNvSpPr>
            <a:spLocks noGrp="1"/>
          </p:cNvSpPr>
          <p:nvPr>
            <p:ph type="title"/>
          </p:nvPr>
        </p:nvSpPr>
        <p:spPr>
          <a:xfrm>
            <a:off x="272581" y="314687"/>
            <a:ext cx="10588753" cy="1351280"/>
          </a:xfrm>
        </p:spPr>
        <p:txBody>
          <a:bodyPr>
            <a:normAutofit/>
          </a:bodyPr>
          <a:lstStyle/>
          <a:p>
            <a:r>
              <a:rPr lang="en-GB" sz="3800"/>
              <a:t>Data Engineering Team Responsibilities</a:t>
            </a:r>
          </a:p>
        </p:txBody>
      </p:sp>
      <p:sp>
        <p:nvSpPr>
          <p:cNvPr id="23" name="TextBox 22">
            <a:extLst>
              <a:ext uri="{FF2B5EF4-FFF2-40B4-BE49-F238E27FC236}">
                <a16:creationId xmlns:a16="http://schemas.microsoft.com/office/drawing/2014/main" id="{27FD35C8-B57D-3E74-0181-EC997D2FB69F}"/>
              </a:ext>
            </a:extLst>
          </p:cNvPr>
          <p:cNvSpPr txBox="1"/>
          <p:nvPr/>
        </p:nvSpPr>
        <p:spPr>
          <a:xfrm>
            <a:off x="745067" y="20150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1: Schema Review and Setup</a:t>
            </a:r>
            <a:endParaRPr lang="en-US" sz="2000"/>
          </a:p>
        </p:txBody>
      </p:sp>
      <p:pic>
        <p:nvPicPr>
          <p:cNvPr id="27" name="Picture 26" descr="A blue circle with a white gear and arrows&#10;&#10;Description automatically generated">
            <a:extLst>
              <a:ext uri="{FF2B5EF4-FFF2-40B4-BE49-F238E27FC236}">
                <a16:creationId xmlns:a16="http://schemas.microsoft.com/office/drawing/2014/main" id="{B0529822-2344-6F7B-386A-BABFF4518166}"/>
              </a:ext>
            </a:extLst>
          </p:cNvPr>
          <p:cNvPicPr>
            <a:picLocks noChangeAspect="1"/>
          </p:cNvPicPr>
          <p:nvPr/>
        </p:nvPicPr>
        <p:blipFill>
          <a:blip r:embed="rId4"/>
          <a:stretch>
            <a:fillRect/>
          </a:stretch>
        </p:blipFill>
        <p:spPr>
          <a:xfrm>
            <a:off x="1493386" y="5086350"/>
            <a:ext cx="5177517" cy="1434193"/>
          </a:xfrm>
          <a:prstGeom prst="rect">
            <a:avLst/>
          </a:prstGeom>
        </p:spPr>
      </p:pic>
    </p:spTree>
    <p:extLst>
      <p:ext uri="{BB962C8B-B14F-4D97-AF65-F5344CB8AC3E}">
        <p14:creationId xmlns:p14="http://schemas.microsoft.com/office/powerpoint/2010/main" val="2611828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42E097-2410-F6B9-FA3C-9C9C64FE3D63}"/>
              </a:ext>
            </a:extLst>
          </p:cNvPr>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pic>
        <p:nvPicPr>
          <p:cNvPr id="8" name="Picture 4" descr="A black and pink logo&#10;&#10;Description automatically generated">
            <a:extLst>
              <a:ext uri="{FF2B5EF4-FFF2-40B4-BE49-F238E27FC236}">
                <a16:creationId xmlns:a16="http://schemas.microsoft.com/office/drawing/2014/main" id="{575F901D-579E-76B2-A26C-EE4E3ACFC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screenshot of a computer&#10;&#10;Description automatically generated">
            <a:extLst>
              <a:ext uri="{FF2B5EF4-FFF2-40B4-BE49-F238E27FC236}">
                <a16:creationId xmlns:a16="http://schemas.microsoft.com/office/drawing/2014/main" id="{2D989E36-DDDE-B19F-8B0A-DB4DB51EE87E}"/>
              </a:ext>
            </a:extLst>
          </p:cNvPr>
          <p:cNvPicPr>
            <a:picLocks noChangeAspect="1"/>
          </p:cNvPicPr>
          <p:nvPr/>
        </p:nvPicPr>
        <p:blipFill>
          <a:blip r:embed="rId4"/>
          <a:stretch>
            <a:fillRect/>
          </a:stretch>
        </p:blipFill>
        <p:spPr>
          <a:xfrm>
            <a:off x="1691716" y="1222076"/>
            <a:ext cx="7773400" cy="5046454"/>
          </a:xfrm>
          <a:prstGeom prst="rect">
            <a:avLst/>
          </a:prstGeom>
        </p:spPr>
      </p:pic>
      <p:sp>
        <p:nvSpPr>
          <p:cNvPr id="3" name="TextBox 2">
            <a:extLst>
              <a:ext uri="{FF2B5EF4-FFF2-40B4-BE49-F238E27FC236}">
                <a16:creationId xmlns:a16="http://schemas.microsoft.com/office/drawing/2014/main" id="{932432DA-A1A9-257C-7960-05664D38BF4D}"/>
              </a:ext>
            </a:extLst>
          </p:cNvPr>
          <p:cNvSpPr txBox="1"/>
          <p:nvPr/>
        </p:nvSpPr>
        <p:spPr>
          <a:xfrm>
            <a:off x="7779149" y="5820034"/>
            <a:ext cx="1679276"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Final schema</a:t>
            </a:r>
          </a:p>
        </p:txBody>
      </p:sp>
      <p:pic>
        <p:nvPicPr>
          <p:cNvPr id="6" name="Picture 5" descr="Download MySQL Logo in SVG Vector or PNG File Format - Logo.wine">
            <a:extLst>
              <a:ext uri="{FF2B5EF4-FFF2-40B4-BE49-F238E27FC236}">
                <a16:creationId xmlns:a16="http://schemas.microsoft.com/office/drawing/2014/main" id="{4C877198-FF7D-B00E-A43C-9945A0FFDE1B}"/>
              </a:ext>
            </a:extLst>
          </p:cNvPr>
          <p:cNvPicPr>
            <a:picLocks noChangeAspect="1"/>
          </p:cNvPicPr>
          <p:nvPr/>
        </p:nvPicPr>
        <p:blipFill>
          <a:blip r:embed="rId5"/>
          <a:stretch>
            <a:fillRect/>
          </a:stretch>
        </p:blipFill>
        <p:spPr>
          <a:xfrm>
            <a:off x="9459314" y="5030638"/>
            <a:ext cx="2733675" cy="1828800"/>
          </a:xfrm>
          <a:prstGeom prst="rect">
            <a:avLst/>
          </a:prstGeom>
        </p:spPr>
      </p:pic>
    </p:spTree>
    <p:extLst>
      <p:ext uri="{BB962C8B-B14F-4D97-AF65-F5344CB8AC3E}">
        <p14:creationId xmlns:p14="http://schemas.microsoft.com/office/powerpoint/2010/main" val="957620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26AB0D-AEB7-DF07-3ADD-D1FA376CAF5D}"/>
              </a:ext>
            </a:extLst>
          </p:cNvPr>
          <p:cNvSpPr>
            <a:spLocks noGrp="1"/>
          </p:cNvSpPr>
          <p:nvPr>
            <p:ph type="sldNum" sz="quarter" idx="12"/>
          </p:nvPr>
        </p:nvSpPr>
        <p:spPr/>
        <p:txBody>
          <a:bodyPr/>
          <a:lstStyle/>
          <a:p>
            <a:pPr rtl="0"/>
            <a:fld id="{294A09A9-5501-47C1-A89A-A340965A2BE2}" type="slidenum">
              <a:rPr lang="en-GB" noProof="0" smtClean="0"/>
              <a:pPr rtl="0"/>
              <a:t>14</a:t>
            </a:fld>
            <a:endParaRPr lang="en-GB" noProof="0">
              <a:latin typeface="+mn-lt"/>
            </a:endParaRPr>
          </a:p>
        </p:txBody>
      </p:sp>
      <p:pic>
        <p:nvPicPr>
          <p:cNvPr id="10" name="Picture 4">
            <a:extLst>
              <a:ext uri="{FF2B5EF4-FFF2-40B4-BE49-F238E27FC236}">
                <a16:creationId xmlns:a16="http://schemas.microsoft.com/office/drawing/2014/main" id="{B9B7B386-9F51-9455-62F5-3EB0820F8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524D825A-AAF9-033C-2F42-46C2BA08BEA3}"/>
              </a:ext>
            </a:extLst>
          </p:cNvPr>
          <p:cNvSpPr/>
          <p:nvPr/>
        </p:nvSpPr>
        <p:spPr>
          <a:xfrm>
            <a:off x="490450" y="1980091"/>
            <a:ext cx="3384235" cy="303644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FBAD6A1-0B30-39E7-8F08-E193C64E989B}"/>
              </a:ext>
            </a:extLst>
          </p:cNvPr>
          <p:cNvSpPr/>
          <p:nvPr/>
        </p:nvSpPr>
        <p:spPr>
          <a:xfrm>
            <a:off x="4264476" y="1983497"/>
            <a:ext cx="3286466" cy="3033040"/>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AFFA2B6-9B87-5F71-C7C7-47A9CD14C315}"/>
              </a:ext>
            </a:extLst>
          </p:cNvPr>
          <p:cNvSpPr/>
          <p:nvPr/>
        </p:nvSpPr>
        <p:spPr>
          <a:xfrm>
            <a:off x="7906186" y="1965979"/>
            <a:ext cx="3395322" cy="4288807"/>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571A8AF-F19F-4D41-BB8E-DB8C193CF43D}"/>
              </a:ext>
            </a:extLst>
          </p:cNvPr>
          <p:cNvSpPr txBox="1"/>
          <p:nvPr/>
        </p:nvSpPr>
        <p:spPr>
          <a:xfrm>
            <a:off x="4371623" y="2015067"/>
            <a:ext cx="30959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2: Database Development</a:t>
            </a:r>
            <a:endParaRPr lang="en-US" sz="2000"/>
          </a:p>
        </p:txBody>
      </p:sp>
      <p:sp>
        <p:nvSpPr>
          <p:cNvPr id="20" name="TextBox 19">
            <a:extLst>
              <a:ext uri="{FF2B5EF4-FFF2-40B4-BE49-F238E27FC236}">
                <a16:creationId xmlns:a16="http://schemas.microsoft.com/office/drawing/2014/main" id="{8765450F-FB13-46B4-12E0-CF957CBD0AD5}"/>
              </a:ext>
            </a:extLst>
          </p:cNvPr>
          <p:cNvSpPr txBox="1"/>
          <p:nvPr/>
        </p:nvSpPr>
        <p:spPr>
          <a:xfrm>
            <a:off x="8266288" y="2015067"/>
            <a:ext cx="26867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Sprint 3: Python Script Development</a:t>
            </a:r>
          </a:p>
        </p:txBody>
      </p:sp>
      <p:sp>
        <p:nvSpPr>
          <p:cNvPr id="21" name="TextBox 20">
            <a:extLst>
              <a:ext uri="{FF2B5EF4-FFF2-40B4-BE49-F238E27FC236}">
                <a16:creationId xmlns:a16="http://schemas.microsoft.com/office/drawing/2014/main" id="{6BB345D5-2F1F-731E-10E5-632AE8F9FB6D}"/>
              </a:ext>
            </a:extLst>
          </p:cNvPr>
          <p:cNvSpPr txBox="1"/>
          <p:nvPr/>
        </p:nvSpPr>
        <p:spPr>
          <a:xfrm>
            <a:off x="7899401" y="2664177"/>
            <a:ext cx="3406423" cy="3277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Key Deliverables:</a:t>
            </a:r>
            <a:br>
              <a:rPr lang="en-US" sz="1400" b="1"/>
            </a:br>
            <a:endParaRPr lang="en-US" sz="1400"/>
          </a:p>
          <a:p>
            <a:pPr marL="285750" indent="-285750">
              <a:buFont typeface="Arial,Sans-Serif"/>
              <a:buChar char="•"/>
            </a:pPr>
            <a:r>
              <a:rPr lang="en-US" sz="1400" b="1"/>
              <a:t>ETL Pipeline Development</a:t>
            </a:r>
            <a:r>
              <a:rPr lang="en-US" sz="1400"/>
              <a:t>:</a:t>
            </a:r>
          </a:p>
          <a:p>
            <a:r>
              <a:rPr lang="en-US" sz="1400"/>
              <a:t>   Design and implement an ETL </a:t>
            </a:r>
          </a:p>
          <a:p>
            <a:r>
              <a:rPr lang="en-US" sz="1400"/>
              <a:t>   pipeline using Python.</a:t>
            </a:r>
          </a:p>
          <a:p>
            <a:pPr marL="285750" indent="-285750">
              <a:buFont typeface="Arial,Sans-Serif"/>
              <a:buChar char="•"/>
            </a:pPr>
            <a:endParaRPr lang="en-US" sz="1400"/>
          </a:p>
          <a:p>
            <a:pPr marL="285750" indent="-285750">
              <a:buFont typeface="Arial,Sans-Serif"/>
              <a:buChar char="•"/>
            </a:pPr>
            <a:r>
              <a:rPr lang="en-US" sz="1400" b="1"/>
              <a:t>Database Integration</a:t>
            </a:r>
            <a:r>
              <a:rPr lang="en-US" sz="1400"/>
              <a:t>:</a:t>
            </a:r>
          </a:p>
          <a:p>
            <a:r>
              <a:rPr lang="en-US" sz="1400"/>
              <a:t>  Use </a:t>
            </a:r>
            <a:r>
              <a:rPr lang="en-US" sz="1400" err="1"/>
              <a:t>SQLAlchemy</a:t>
            </a:r>
            <a:r>
              <a:rPr lang="en-US" sz="1400"/>
              <a:t> to connect  </a:t>
            </a:r>
          </a:p>
          <a:p>
            <a:r>
              <a:rPr lang="en-US" sz="1400"/>
              <a:t>  with MySQL and automate the </a:t>
            </a:r>
          </a:p>
          <a:p>
            <a:r>
              <a:rPr lang="en-US" sz="1400"/>
              <a:t>  ETL process.</a:t>
            </a:r>
          </a:p>
          <a:p>
            <a:pPr marL="285750" indent="-285750">
              <a:buFont typeface="Arial,Sans-Serif"/>
              <a:buChar char="•"/>
            </a:pPr>
            <a:endParaRPr lang="en-US" sz="1400"/>
          </a:p>
          <a:p>
            <a:pPr marL="285750" indent="-285750">
              <a:buFont typeface="Arial,Sans-Serif"/>
              <a:buChar char="•"/>
            </a:pPr>
            <a:r>
              <a:rPr lang="en-US" sz="1400" b="1"/>
              <a:t>Deployment</a:t>
            </a:r>
            <a:r>
              <a:rPr lang="en-US" sz="1400"/>
              <a:t>:</a:t>
            </a:r>
          </a:p>
          <a:p>
            <a:r>
              <a:rPr lang="en-US" sz="1300"/>
              <a:t>   Work with the DevOps team to </a:t>
            </a:r>
          </a:p>
          <a:p>
            <a:r>
              <a:rPr lang="en-US" sz="1300"/>
              <a:t>   smoothly deploy and integrate </a:t>
            </a:r>
          </a:p>
          <a:p>
            <a:r>
              <a:rPr lang="en-US" sz="1300"/>
              <a:t>   the ETL pipeline into production.</a:t>
            </a:r>
            <a:endParaRPr lang="en-US"/>
          </a:p>
        </p:txBody>
      </p:sp>
      <p:sp>
        <p:nvSpPr>
          <p:cNvPr id="16" name="TextBox 15">
            <a:extLst>
              <a:ext uri="{FF2B5EF4-FFF2-40B4-BE49-F238E27FC236}">
                <a16:creationId xmlns:a16="http://schemas.microsoft.com/office/drawing/2014/main" id="{373D5B19-784F-96E7-DFC5-F14237C63215}"/>
              </a:ext>
            </a:extLst>
          </p:cNvPr>
          <p:cNvSpPr txBox="1"/>
          <p:nvPr/>
        </p:nvSpPr>
        <p:spPr>
          <a:xfrm>
            <a:off x="505682" y="2762452"/>
            <a:ext cx="318064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Key Deliverables:</a:t>
            </a:r>
            <a:br>
              <a:rPr lang="en-US" sz="1400" b="1"/>
            </a:br>
            <a:endParaRPr lang="en-US" sz="1400"/>
          </a:p>
          <a:p>
            <a:pPr marL="285750" indent="-285750">
              <a:buFont typeface="Arial,Sans-Serif"/>
              <a:buChar char="•"/>
            </a:pPr>
            <a:r>
              <a:rPr lang="en-US" sz="1400" b="1"/>
              <a:t>Complete Question Bank:</a:t>
            </a:r>
            <a:r>
              <a:rPr lang="en-US" sz="1400"/>
              <a:t> </a:t>
            </a:r>
          </a:p>
          <a:p>
            <a:pPr lvl="1"/>
            <a:r>
              <a:rPr lang="en-US" sz="1400">
                <a:ea typeface="+mn-lt"/>
                <a:cs typeface="+mn-lt"/>
              </a:rPr>
              <a:t>50 FAQs including references</a:t>
            </a:r>
            <a:r>
              <a:rPr lang="en-US" sz="1400"/>
              <a:t>.</a:t>
            </a:r>
            <a:endParaRPr lang="en-US"/>
          </a:p>
          <a:p>
            <a:pPr marL="742950" lvl="1" indent="-285750">
              <a:buFont typeface="Calibri,Sans-Serif"/>
              <a:buChar char="-"/>
            </a:pPr>
            <a:endParaRPr lang="en-US" sz="1400"/>
          </a:p>
          <a:p>
            <a:pPr marL="285750" indent="-285750">
              <a:buFont typeface="Arial,Sans-Serif"/>
              <a:buChar char="•"/>
            </a:pPr>
            <a:r>
              <a:rPr lang="en-US" sz="1400" b="1"/>
              <a:t>Create Database Schema</a:t>
            </a:r>
            <a:r>
              <a:rPr lang="en-US" sz="1400"/>
              <a:t> </a:t>
            </a:r>
          </a:p>
          <a:p>
            <a:pPr marL="285750" indent="-285750">
              <a:buFont typeface="Arial,Sans-Serif"/>
              <a:buChar char="•"/>
            </a:pPr>
            <a:endParaRPr lang="en-US" sz="1400"/>
          </a:p>
          <a:p>
            <a:pPr marL="285750" indent="-285750">
              <a:buFont typeface="Arial,Sans-Serif"/>
              <a:buChar char="•"/>
            </a:pPr>
            <a:r>
              <a:rPr lang="en-US" sz="1400" b="1"/>
              <a:t>Confirmation with Development Team</a:t>
            </a:r>
            <a:r>
              <a:rPr lang="en-US" sz="1400"/>
              <a:t> </a:t>
            </a:r>
          </a:p>
          <a:p>
            <a:pPr lvl="1"/>
            <a:endParaRPr lang="en-US" sz="1400"/>
          </a:p>
        </p:txBody>
      </p:sp>
      <p:sp>
        <p:nvSpPr>
          <p:cNvPr id="3" name="TextBox 2">
            <a:extLst>
              <a:ext uri="{FF2B5EF4-FFF2-40B4-BE49-F238E27FC236}">
                <a16:creationId xmlns:a16="http://schemas.microsoft.com/office/drawing/2014/main" id="{7F621ADE-17A1-9AE4-DB6F-3C24AD895E57}"/>
              </a:ext>
            </a:extLst>
          </p:cNvPr>
          <p:cNvSpPr txBox="1"/>
          <p:nvPr/>
        </p:nvSpPr>
        <p:spPr>
          <a:xfrm>
            <a:off x="4272844" y="2745819"/>
            <a:ext cx="327942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Key Deliverables:</a:t>
            </a:r>
            <a:br>
              <a:rPr lang="en-US" sz="1400" b="1"/>
            </a:br>
            <a:endParaRPr lang="en-US" sz="1400" b="1"/>
          </a:p>
          <a:p>
            <a:pPr marL="285750" indent="-285750">
              <a:buFont typeface="Arial"/>
              <a:buChar char="•"/>
            </a:pPr>
            <a:r>
              <a:rPr lang="en-US" sz="1400" b="1"/>
              <a:t>Database Table Creation</a:t>
            </a:r>
            <a:endParaRPr lang="en-US" sz="1400"/>
          </a:p>
          <a:p>
            <a:pPr lvl="1">
              <a:buFont typeface="Calibri"/>
              <a:buChar char="-"/>
            </a:pPr>
            <a:endParaRPr lang="en-US" sz="1400"/>
          </a:p>
          <a:p>
            <a:pPr marL="285750" indent="-285750">
              <a:buFont typeface="Arial"/>
              <a:buChar char="•"/>
            </a:pPr>
            <a:r>
              <a:rPr lang="en-US" sz="1400" b="1"/>
              <a:t>Schema Improvement</a:t>
            </a:r>
            <a:r>
              <a:rPr lang="en-US" sz="1400"/>
              <a:t> </a:t>
            </a:r>
          </a:p>
          <a:p>
            <a:pPr lvl="1">
              <a:buFont typeface="Calibri"/>
              <a:buChar char="-"/>
            </a:pPr>
            <a:endParaRPr lang="en-US" sz="1400"/>
          </a:p>
          <a:p>
            <a:pPr marL="285750" indent="-285750">
              <a:buFont typeface="Arial"/>
              <a:buChar char="•"/>
            </a:pPr>
            <a:r>
              <a:rPr lang="en-US" sz="1400" b="1"/>
              <a:t>Data Normalization</a:t>
            </a:r>
            <a:endParaRPr lang="en-US" sz="1400" err="1"/>
          </a:p>
          <a:p>
            <a:pPr lvl="1"/>
            <a:endParaRPr lang="en-US" sz="1400"/>
          </a:p>
        </p:txBody>
      </p:sp>
      <p:sp>
        <p:nvSpPr>
          <p:cNvPr id="9" name="Title 1">
            <a:extLst>
              <a:ext uri="{FF2B5EF4-FFF2-40B4-BE49-F238E27FC236}">
                <a16:creationId xmlns:a16="http://schemas.microsoft.com/office/drawing/2014/main" id="{75A6EF2F-694E-3F1A-B9B3-22EA1B2A4323}"/>
              </a:ext>
            </a:extLst>
          </p:cNvPr>
          <p:cNvSpPr>
            <a:spLocks noGrp="1"/>
          </p:cNvSpPr>
          <p:nvPr>
            <p:ph type="title"/>
          </p:nvPr>
        </p:nvSpPr>
        <p:spPr>
          <a:xfrm>
            <a:off x="272581" y="314687"/>
            <a:ext cx="10588753" cy="1351280"/>
          </a:xfrm>
        </p:spPr>
        <p:txBody>
          <a:bodyPr>
            <a:normAutofit/>
          </a:bodyPr>
          <a:lstStyle/>
          <a:p>
            <a:r>
              <a:rPr lang="en-GB" sz="3800"/>
              <a:t>Data Engineering Team Responsibilities</a:t>
            </a:r>
          </a:p>
        </p:txBody>
      </p:sp>
      <p:sp>
        <p:nvSpPr>
          <p:cNvPr id="23" name="TextBox 22">
            <a:extLst>
              <a:ext uri="{FF2B5EF4-FFF2-40B4-BE49-F238E27FC236}">
                <a16:creationId xmlns:a16="http://schemas.microsoft.com/office/drawing/2014/main" id="{27FD35C8-B57D-3E74-0181-EC997D2FB69F}"/>
              </a:ext>
            </a:extLst>
          </p:cNvPr>
          <p:cNvSpPr txBox="1"/>
          <p:nvPr/>
        </p:nvSpPr>
        <p:spPr>
          <a:xfrm>
            <a:off x="745067" y="20150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1: Schema Review and Setup</a:t>
            </a:r>
            <a:endParaRPr lang="en-US" sz="2000"/>
          </a:p>
        </p:txBody>
      </p:sp>
      <p:pic>
        <p:nvPicPr>
          <p:cNvPr id="4" name="Picture 3" descr="A blue circle with a white gear and arrows&#10;&#10;Description automatically generated">
            <a:extLst>
              <a:ext uri="{FF2B5EF4-FFF2-40B4-BE49-F238E27FC236}">
                <a16:creationId xmlns:a16="http://schemas.microsoft.com/office/drawing/2014/main" id="{8CD5190B-2C86-BCE3-B47F-EE2066317AE9}"/>
              </a:ext>
            </a:extLst>
          </p:cNvPr>
          <p:cNvPicPr>
            <a:picLocks noChangeAspect="1"/>
          </p:cNvPicPr>
          <p:nvPr/>
        </p:nvPicPr>
        <p:blipFill>
          <a:blip r:embed="rId4"/>
          <a:stretch>
            <a:fillRect/>
          </a:stretch>
        </p:blipFill>
        <p:spPr>
          <a:xfrm>
            <a:off x="1493386" y="5086350"/>
            <a:ext cx="5177517" cy="1434193"/>
          </a:xfrm>
          <a:prstGeom prst="rect">
            <a:avLst/>
          </a:prstGeom>
        </p:spPr>
      </p:pic>
    </p:spTree>
    <p:extLst>
      <p:ext uri="{BB962C8B-B14F-4D97-AF65-F5344CB8AC3E}">
        <p14:creationId xmlns:p14="http://schemas.microsoft.com/office/powerpoint/2010/main" val="109910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42E097-2410-F6B9-FA3C-9C9C64FE3D63}"/>
              </a:ext>
            </a:extLst>
          </p:cNvPr>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pic>
        <p:nvPicPr>
          <p:cNvPr id="8" name="Picture 4" descr="A black and pink logo&#10;&#10;Description automatically generated">
            <a:extLst>
              <a:ext uri="{FF2B5EF4-FFF2-40B4-BE49-F238E27FC236}">
                <a16:creationId xmlns:a16="http://schemas.microsoft.com/office/drawing/2014/main" id="{575F901D-579E-76B2-A26C-EE4E3ACFC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of a python company&#10;&#10;Description automatically generated">
            <a:extLst>
              <a:ext uri="{FF2B5EF4-FFF2-40B4-BE49-F238E27FC236}">
                <a16:creationId xmlns:a16="http://schemas.microsoft.com/office/drawing/2014/main" id="{42F41A69-2B08-5CF0-5505-8EE447BA0C72}"/>
              </a:ext>
            </a:extLst>
          </p:cNvPr>
          <p:cNvPicPr>
            <a:picLocks noChangeAspect="1"/>
          </p:cNvPicPr>
          <p:nvPr/>
        </p:nvPicPr>
        <p:blipFill>
          <a:blip r:embed="rId4"/>
          <a:stretch>
            <a:fillRect/>
          </a:stretch>
        </p:blipFill>
        <p:spPr>
          <a:xfrm>
            <a:off x="10055884" y="4814888"/>
            <a:ext cx="1943100" cy="1800225"/>
          </a:xfrm>
          <a:prstGeom prst="rect">
            <a:avLst/>
          </a:prstGeom>
        </p:spPr>
      </p:pic>
      <p:pic>
        <p:nvPicPr>
          <p:cNvPr id="2" name="Picture 1" descr="A screen shot of a computer&#10;&#10;Description automatically generated">
            <a:extLst>
              <a:ext uri="{FF2B5EF4-FFF2-40B4-BE49-F238E27FC236}">
                <a16:creationId xmlns:a16="http://schemas.microsoft.com/office/drawing/2014/main" id="{D1D56E97-4881-BE6D-C1BA-F06EEC506D82}"/>
              </a:ext>
            </a:extLst>
          </p:cNvPr>
          <p:cNvPicPr>
            <a:picLocks noChangeAspect="1"/>
          </p:cNvPicPr>
          <p:nvPr/>
        </p:nvPicPr>
        <p:blipFill>
          <a:blip r:embed="rId5"/>
          <a:stretch>
            <a:fillRect/>
          </a:stretch>
        </p:blipFill>
        <p:spPr>
          <a:xfrm>
            <a:off x="474345" y="618172"/>
            <a:ext cx="3338830" cy="2644775"/>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2F38CCCE-A928-5DB3-A2E7-72BA5DCC2861}"/>
              </a:ext>
            </a:extLst>
          </p:cNvPr>
          <p:cNvPicPr>
            <a:picLocks noChangeAspect="1"/>
          </p:cNvPicPr>
          <p:nvPr/>
        </p:nvPicPr>
        <p:blipFill>
          <a:blip r:embed="rId6"/>
          <a:stretch>
            <a:fillRect/>
          </a:stretch>
        </p:blipFill>
        <p:spPr>
          <a:xfrm>
            <a:off x="4862512" y="620078"/>
            <a:ext cx="4529455" cy="264096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684BAD0-9090-02E4-FDAC-268AD17E4DFE}"/>
              </a:ext>
            </a:extLst>
          </p:cNvPr>
          <p:cNvPicPr>
            <a:picLocks noChangeAspect="1"/>
          </p:cNvPicPr>
          <p:nvPr/>
        </p:nvPicPr>
        <p:blipFill>
          <a:blip r:embed="rId7"/>
          <a:stretch>
            <a:fillRect/>
          </a:stretch>
        </p:blipFill>
        <p:spPr>
          <a:xfrm>
            <a:off x="4860290" y="3596640"/>
            <a:ext cx="4594860" cy="2641600"/>
          </a:xfrm>
          <a:prstGeom prst="rect">
            <a:avLst/>
          </a:prstGeom>
        </p:spPr>
      </p:pic>
      <p:sp>
        <p:nvSpPr>
          <p:cNvPr id="9" name="Arrow: Right 8">
            <a:extLst>
              <a:ext uri="{FF2B5EF4-FFF2-40B4-BE49-F238E27FC236}">
                <a16:creationId xmlns:a16="http://schemas.microsoft.com/office/drawing/2014/main" id="{0DAAECBF-D49B-11D5-045A-B9D4379F323D}"/>
              </a:ext>
            </a:extLst>
          </p:cNvPr>
          <p:cNvSpPr/>
          <p:nvPr/>
        </p:nvSpPr>
        <p:spPr>
          <a:xfrm>
            <a:off x="3915575" y="2001961"/>
            <a:ext cx="820309" cy="360017"/>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Turn 9">
            <a:extLst>
              <a:ext uri="{FF2B5EF4-FFF2-40B4-BE49-F238E27FC236}">
                <a16:creationId xmlns:a16="http://schemas.microsoft.com/office/drawing/2014/main" id="{C5ACD79F-D467-B6E3-4DB4-91413AAEB5A2}"/>
              </a:ext>
            </a:extLst>
          </p:cNvPr>
          <p:cNvSpPr/>
          <p:nvPr/>
        </p:nvSpPr>
        <p:spPr>
          <a:xfrm rot="5400000">
            <a:off x="8846930" y="2740770"/>
            <a:ext cx="2115930" cy="801314"/>
          </a:xfrm>
          <a:prstGeom prst="uturn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53163E13-0F9D-7894-C94C-19569217409B}"/>
              </a:ext>
            </a:extLst>
          </p:cNvPr>
          <p:cNvSpPr txBox="1"/>
          <p:nvPr/>
        </p:nvSpPr>
        <p:spPr>
          <a:xfrm>
            <a:off x="544663" y="3827227"/>
            <a:ext cx="333248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  Result:</a:t>
            </a:r>
            <a:endParaRPr lang="en-US"/>
          </a:p>
          <a:p>
            <a:endParaRPr lang="en-US">
              <a:ea typeface="+mn-lt"/>
              <a:cs typeface="+mn-lt"/>
            </a:endParaRPr>
          </a:p>
          <a:p>
            <a:pPr marL="285750" indent="-285750">
              <a:buFont typeface="Calibri"/>
              <a:buChar char="-"/>
            </a:pPr>
            <a:r>
              <a:rPr lang="en-US">
                <a:ea typeface="+mn-lt"/>
                <a:cs typeface="+mn-lt"/>
              </a:rPr>
              <a:t>Extract data from CSV, Data transformation.</a:t>
            </a:r>
            <a:endParaRPr lang="en-US"/>
          </a:p>
          <a:p>
            <a:pPr marL="285750" indent="-285750">
              <a:buFont typeface="Calibri"/>
              <a:buChar char="-"/>
            </a:pPr>
            <a:r>
              <a:rPr lang="en-US">
                <a:ea typeface="+mn-lt"/>
                <a:cs typeface="+mn-lt"/>
              </a:rPr>
              <a:t>Loading data into seven tables.</a:t>
            </a:r>
            <a:endParaRPr lang="en-US"/>
          </a:p>
          <a:p>
            <a:pPr marL="285750" indent="-285750">
              <a:buFont typeface="Calibri"/>
              <a:buChar char="-"/>
            </a:pPr>
            <a:r>
              <a:rPr lang="en-US">
                <a:ea typeface="+mn-lt"/>
                <a:cs typeface="+mn-lt"/>
              </a:rPr>
              <a:t>Relational database successfully built</a:t>
            </a:r>
            <a:endParaRPr lang="en-US"/>
          </a:p>
          <a:p>
            <a:endParaRPr lang="en-US"/>
          </a:p>
        </p:txBody>
      </p:sp>
      <p:pic>
        <p:nvPicPr>
          <p:cNvPr id="14" name="Picture 13" descr="A green check mark on a white background&#10;&#10;Description automatically generated">
            <a:extLst>
              <a:ext uri="{FF2B5EF4-FFF2-40B4-BE49-F238E27FC236}">
                <a16:creationId xmlns:a16="http://schemas.microsoft.com/office/drawing/2014/main" id="{DA0D5EA1-3FC9-CB1A-978D-F80E66C6C470}"/>
              </a:ext>
            </a:extLst>
          </p:cNvPr>
          <p:cNvPicPr>
            <a:picLocks noChangeAspect="1"/>
          </p:cNvPicPr>
          <p:nvPr/>
        </p:nvPicPr>
        <p:blipFill>
          <a:blip r:embed="rId8"/>
          <a:stretch>
            <a:fillRect/>
          </a:stretch>
        </p:blipFill>
        <p:spPr>
          <a:xfrm>
            <a:off x="554603" y="4370953"/>
            <a:ext cx="243840" cy="373380"/>
          </a:xfrm>
          <a:prstGeom prst="rect">
            <a:avLst/>
          </a:prstGeom>
        </p:spPr>
      </p:pic>
      <p:pic>
        <p:nvPicPr>
          <p:cNvPr id="15" name="Picture 14" descr="A green check mark on a white background&#10;&#10;Description automatically generated">
            <a:extLst>
              <a:ext uri="{FF2B5EF4-FFF2-40B4-BE49-F238E27FC236}">
                <a16:creationId xmlns:a16="http://schemas.microsoft.com/office/drawing/2014/main" id="{051A62D9-59A0-DAB8-BFEA-019F75999FEC}"/>
              </a:ext>
            </a:extLst>
          </p:cNvPr>
          <p:cNvPicPr>
            <a:picLocks noChangeAspect="1"/>
          </p:cNvPicPr>
          <p:nvPr/>
        </p:nvPicPr>
        <p:blipFill>
          <a:blip r:embed="rId8"/>
          <a:stretch>
            <a:fillRect/>
          </a:stretch>
        </p:blipFill>
        <p:spPr>
          <a:xfrm>
            <a:off x="554603" y="4942123"/>
            <a:ext cx="243840" cy="373380"/>
          </a:xfrm>
          <a:prstGeom prst="rect">
            <a:avLst/>
          </a:prstGeom>
        </p:spPr>
      </p:pic>
      <p:pic>
        <p:nvPicPr>
          <p:cNvPr id="16" name="Picture 15" descr="A green check mark on a white background&#10;&#10;Description automatically generated">
            <a:extLst>
              <a:ext uri="{FF2B5EF4-FFF2-40B4-BE49-F238E27FC236}">
                <a16:creationId xmlns:a16="http://schemas.microsoft.com/office/drawing/2014/main" id="{8173CC8C-B86C-C13A-D9D5-67E43944366B}"/>
              </a:ext>
            </a:extLst>
          </p:cNvPr>
          <p:cNvPicPr>
            <a:picLocks noChangeAspect="1"/>
          </p:cNvPicPr>
          <p:nvPr/>
        </p:nvPicPr>
        <p:blipFill>
          <a:blip r:embed="rId8"/>
          <a:stretch>
            <a:fillRect/>
          </a:stretch>
        </p:blipFill>
        <p:spPr>
          <a:xfrm>
            <a:off x="544442" y="5508873"/>
            <a:ext cx="243840" cy="373380"/>
          </a:xfrm>
          <a:prstGeom prst="rect">
            <a:avLst/>
          </a:prstGeom>
        </p:spPr>
      </p:pic>
    </p:spTree>
    <p:extLst>
      <p:ext uri="{BB962C8B-B14F-4D97-AF65-F5344CB8AC3E}">
        <p14:creationId xmlns:p14="http://schemas.microsoft.com/office/powerpoint/2010/main" val="3416939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rtlCol="0">
            <a:normAutofit/>
          </a:bodyPr>
          <a:lstStyle/>
          <a:p>
            <a:r>
              <a:rPr lang="en-GB" sz="3800" b="0">
                <a:solidFill>
                  <a:schemeClr val="tx1"/>
                </a:solidFill>
              </a:rPr>
              <a:t>DevOps Team Responsibilities</a:t>
            </a:r>
            <a:endParaRPr lang="en-GB" sz="3800">
              <a:solidFill>
                <a:schemeClr val="tx1"/>
              </a:solidFill>
            </a:endParaRP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p:txBody>
          <a:bodyPr rtlCol="0"/>
          <a:lstStyle/>
          <a:p>
            <a:pPr rtl="0"/>
            <a:fld id="{294A09A9-5501-47C1-A89A-A340965A2BE2}" type="slidenum">
              <a:rPr lang="en-GB" smtClean="0"/>
              <a:pPr rtl="0"/>
              <a:t>16</a:t>
            </a:fld>
            <a:endParaRPr lang="en-GB"/>
          </a:p>
        </p:txBody>
      </p:sp>
      <p:pic>
        <p:nvPicPr>
          <p:cNvPr id="10" name="Picture 4">
            <a:extLst>
              <a:ext uri="{FF2B5EF4-FFF2-40B4-BE49-F238E27FC236}">
                <a16:creationId xmlns:a16="http://schemas.microsoft.com/office/drawing/2014/main" id="{B69CF8BB-6301-8239-9797-B443AABFD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C588248-CEB0-A34F-675B-D6DFD473032B}"/>
              </a:ext>
            </a:extLst>
          </p:cNvPr>
          <p:cNvSpPr/>
          <p:nvPr/>
        </p:nvSpPr>
        <p:spPr>
          <a:xfrm>
            <a:off x="635611" y="2354367"/>
            <a:ext cx="3200208" cy="3650290"/>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Rectangle: Rounded Corners 16">
            <a:extLst>
              <a:ext uri="{FF2B5EF4-FFF2-40B4-BE49-F238E27FC236}">
                <a16:creationId xmlns:a16="http://schemas.microsoft.com/office/drawing/2014/main" id="{E84E396A-3019-6200-8B2D-F397C4DCCEA0}"/>
              </a:ext>
            </a:extLst>
          </p:cNvPr>
          <p:cNvSpPr/>
          <p:nvPr/>
        </p:nvSpPr>
        <p:spPr>
          <a:xfrm>
            <a:off x="4116570" y="2314238"/>
            <a:ext cx="3468330" cy="3816429"/>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B87A9BC-6D99-8CC6-493D-DC7CD37D3083}"/>
              </a:ext>
            </a:extLst>
          </p:cNvPr>
          <p:cNvSpPr/>
          <p:nvPr/>
        </p:nvSpPr>
        <p:spPr>
          <a:xfrm>
            <a:off x="7841850" y="2228357"/>
            <a:ext cx="3468330" cy="3902310"/>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0E99C0D-EF54-BDBB-06F4-DE9F0B21A062}"/>
              </a:ext>
            </a:extLst>
          </p:cNvPr>
          <p:cNvSpPr txBox="1"/>
          <p:nvPr/>
        </p:nvSpPr>
        <p:spPr>
          <a:xfrm>
            <a:off x="964023" y="2487261"/>
            <a:ext cx="249964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Sprint 1: Planning</a:t>
            </a:r>
            <a:endParaRPr lang="en-US" sz="1600"/>
          </a:p>
          <a:p>
            <a:endParaRPr lang="en-US" sz="800" b="1">
              <a:ea typeface="+mn-lt"/>
              <a:cs typeface="+mn-lt"/>
            </a:endParaRPr>
          </a:p>
          <a:p>
            <a:r>
              <a:rPr lang="en-US" sz="1400" b="1">
                <a:ea typeface="+mn-lt"/>
                <a:cs typeface="+mn-lt"/>
              </a:rPr>
              <a:t>AWS Architecture Planning &amp; Design:</a:t>
            </a:r>
            <a:endParaRPr lang="en-US" sz="1400"/>
          </a:p>
          <a:p>
            <a:pPr marL="285750" indent="-285750">
              <a:buFont typeface="Arial"/>
              <a:buChar char="•"/>
            </a:pPr>
            <a:r>
              <a:rPr lang="en-US" sz="1400">
                <a:ea typeface="+mn-lt"/>
                <a:cs typeface="+mn-lt"/>
              </a:rPr>
              <a:t>Design a scalable cloud infrastructure.</a:t>
            </a:r>
            <a:endParaRPr lang="en-US" sz="1400"/>
          </a:p>
          <a:p>
            <a:pPr marL="285750" indent="-285750">
              <a:buFont typeface="Arial"/>
              <a:buChar char="•"/>
            </a:pPr>
            <a:r>
              <a:rPr lang="en-US" sz="1400">
                <a:ea typeface="+mn-lt"/>
                <a:cs typeface="+mn-lt"/>
              </a:rPr>
              <a:t>Choose appropriate AWS services for project needs.</a:t>
            </a:r>
            <a:endParaRPr lang="en-US" sz="1400"/>
          </a:p>
          <a:p>
            <a:endParaRPr lang="en-US" sz="1400"/>
          </a:p>
          <a:p>
            <a:pPr marL="285750" indent="-285750">
              <a:buFont typeface="Arial"/>
              <a:buChar char="•"/>
            </a:pPr>
            <a:endParaRPr lang="en-US" sz="1400" b="1">
              <a:ea typeface="+mn-lt"/>
              <a:cs typeface="+mn-lt"/>
            </a:endParaRPr>
          </a:p>
          <a:p>
            <a:r>
              <a:rPr lang="en-US" sz="1400" b="1">
                <a:ea typeface="+mn-lt"/>
                <a:cs typeface="+mn-lt"/>
              </a:rPr>
              <a:t>Setting up Tools:</a:t>
            </a:r>
            <a:endParaRPr lang="en-US" sz="1400"/>
          </a:p>
          <a:p>
            <a:pPr marL="285750" indent="-285750">
              <a:buFont typeface="Arial"/>
              <a:buChar char="•"/>
            </a:pPr>
            <a:r>
              <a:rPr lang="en-US" sz="1400">
                <a:ea typeface="+mn-lt"/>
                <a:cs typeface="+mn-lt"/>
              </a:rPr>
              <a:t>GitHub, Trello, Confluence</a:t>
            </a:r>
            <a:endParaRPr lang="en-US" sz="1400"/>
          </a:p>
        </p:txBody>
      </p:sp>
      <p:sp>
        <p:nvSpPr>
          <p:cNvPr id="21" name="TextBox 20">
            <a:extLst>
              <a:ext uri="{FF2B5EF4-FFF2-40B4-BE49-F238E27FC236}">
                <a16:creationId xmlns:a16="http://schemas.microsoft.com/office/drawing/2014/main" id="{F2185519-AD56-79CE-029C-1D282AAF22AB}"/>
              </a:ext>
            </a:extLst>
          </p:cNvPr>
          <p:cNvSpPr txBox="1"/>
          <p:nvPr/>
        </p:nvSpPr>
        <p:spPr>
          <a:xfrm>
            <a:off x="4384693" y="2466503"/>
            <a:ext cx="3200207"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Sprint 2: Building</a:t>
            </a:r>
            <a:endParaRPr lang="en-US" sz="1600">
              <a:ea typeface="+mn-lt"/>
              <a:cs typeface="+mn-lt"/>
            </a:endParaRPr>
          </a:p>
          <a:p>
            <a:endParaRPr lang="en-US" sz="1000" b="1">
              <a:ea typeface="+mn-lt"/>
              <a:cs typeface="+mn-lt"/>
            </a:endParaRPr>
          </a:p>
          <a:p>
            <a:r>
              <a:rPr lang="en-US" sz="1400" b="1">
                <a:ea typeface="+mn-lt"/>
                <a:cs typeface="+mn-lt"/>
              </a:rPr>
              <a:t>CI/CD with Jenkins:</a:t>
            </a:r>
            <a:endParaRPr lang="en-US" sz="1400"/>
          </a:p>
          <a:p>
            <a:pPr marL="285750" indent="-285750">
              <a:buFont typeface="Arial"/>
              <a:buChar char="•"/>
            </a:pPr>
            <a:r>
              <a:rPr lang="en-US" sz="1400">
                <a:ea typeface="+mn-lt"/>
                <a:cs typeface="+mn-lt"/>
              </a:rPr>
              <a:t>Implement a Jenkins pipeline </a:t>
            </a:r>
            <a:endParaRPr lang="en-US" sz="1400"/>
          </a:p>
          <a:p>
            <a:pPr marL="285750" indent="-285750">
              <a:buFont typeface="Arial"/>
              <a:buChar char="•"/>
            </a:pPr>
            <a:r>
              <a:rPr lang="en-US" sz="1400">
                <a:ea typeface="+mn-lt"/>
                <a:cs typeface="+mn-lt"/>
              </a:rPr>
              <a:t>Automate builds, tests, and deployments to ensure fast delivery.</a:t>
            </a:r>
            <a:endParaRPr lang="en-US" sz="1400"/>
          </a:p>
          <a:p>
            <a:pPr marL="285750" indent="-285750">
              <a:buFont typeface="Arial"/>
              <a:buChar char="•"/>
            </a:pPr>
            <a:endParaRPr lang="en-US" sz="1400" b="1">
              <a:ea typeface="+mn-lt"/>
              <a:cs typeface="+mn-lt"/>
            </a:endParaRPr>
          </a:p>
          <a:p>
            <a:r>
              <a:rPr lang="en-US" sz="1400" b="1">
                <a:ea typeface="+mn-lt"/>
                <a:cs typeface="+mn-lt"/>
              </a:rPr>
              <a:t>Provision AWS Resources with Terraform:</a:t>
            </a:r>
            <a:endParaRPr lang="en-US" sz="1400"/>
          </a:p>
          <a:p>
            <a:pPr marL="285750" indent="-285750">
              <a:buFont typeface="Arial"/>
              <a:buChar char="•"/>
            </a:pPr>
            <a:r>
              <a:rPr lang="en-US" sz="1400">
                <a:ea typeface="+mn-lt"/>
                <a:cs typeface="+mn-lt"/>
              </a:rPr>
              <a:t>Use Terraform to automate the provisioning of AWS infrastructure.</a:t>
            </a:r>
            <a:endParaRPr lang="en-US" sz="1400"/>
          </a:p>
          <a:p>
            <a:pPr marL="285750" indent="-285750">
              <a:buFont typeface="Arial"/>
              <a:buChar char="•"/>
            </a:pPr>
            <a:r>
              <a:rPr lang="en-US" sz="1400">
                <a:ea typeface="+mn-lt"/>
                <a:cs typeface="+mn-lt"/>
              </a:rPr>
              <a:t>Write infrastructure-as-code (</a:t>
            </a:r>
            <a:r>
              <a:rPr lang="en-US" sz="1400" err="1">
                <a:ea typeface="+mn-lt"/>
                <a:cs typeface="+mn-lt"/>
              </a:rPr>
              <a:t>IaC</a:t>
            </a:r>
            <a:r>
              <a:rPr lang="en-US" sz="1400">
                <a:ea typeface="+mn-lt"/>
                <a:cs typeface="+mn-lt"/>
              </a:rPr>
              <a:t>) scripts for reproducibility and consistency.</a:t>
            </a:r>
            <a:endParaRPr lang="en-US" sz="1400"/>
          </a:p>
          <a:p>
            <a:pPr algn="ctr"/>
            <a:endParaRPr lang="en-US" b="1"/>
          </a:p>
        </p:txBody>
      </p:sp>
      <p:sp>
        <p:nvSpPr>
          <p:cNvPr id="22" name="TextBox 21">
            <a:extLst>
              <a:ext uri="{FF2B5EF4-FFF2-40B4-BE49-F238E27FC236}">
                <a16:creationId xmlns:a16="http://schemas.microsoft.com/office/drawing/2014/main" id="{0D3CF993-689A-1B71-96F3-69A4F6B1337F}"/>
              </a:ext>
            </a:extLst>
          </p:cNvPr>
          <p:cNvSpPr txBox="1"/>
          <p:nvPr/>
        </p:nvSpPr>
        <p:spPr>
          <a:xfrm>
            <a:off x="7853023" y="2335924"/>
            <a:ext cx="3472317"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t>Sprint 3: Deployment</a:t>
            </a:r>
            <a:endParaRPr lang="en-US" sz="1600"/>
          </a:p>
          <a:p>
            <a:endParaRPr lang="en-US" sz="1000" b="1"/>
          </a:p>
          <a:p>
            <a:pPr>
              <a:buFont typeface=""/>
            </a:pPr>
            <a:r>
              <a:rPr lang="en-US" sz="1400" b="1"/>
              <a:t>Implement CI/CD with Testing:</a:t>
            </a:r>
            <a:endParaRPr lang="en-US" sz="1400"/>
          </a:p>
          <a:p>
            <a:pPr marL="228600" lvl="1" indent="-228600">
              <a:buFont typeface=""/>
              <a:buChar char="•"/>
            </a:pPr>
            <a:r>
              <a:rPr lang="en-US" sz="1400"/>
              <a:t>Integrate automated testing  into the CI/CD pipeline to ensure code quality.</a:t>
            </a:r>
          </a:p>
          <a:p>
            <a:pPr marL="228600" lvl="1" indent="-228600">
              <a:buFont typeface=""/>
              <a:buChar char="•"/>
            </a:pPr>
            <a:r>
              <a:rPr lang="en-US" sz="1400"/>
              <a:t>Monitor deployment for issues, providing a feedback loop to the development team.</a:t>
            </a:r>
          </a:p>
          <a:p>
            <a:endParaRPr lang="en-US" sz="1400" b="1"/>
          </a:p>
          <a:p>
            <a:r>
              <a:rPr lang="en-US" sz="1400" b="1"/>
              <a:t>Connect AWS Resources with Azure AI:</a:t>
            </a:r>
            <a:endParaRPr lang="en-US" sz="1400"/>
          </a:p>
          <a:p>
            <a:pPr marL="228600" lvl="1" indent="-228600">
              <a:buFont typeface=""/>
              <a:buChar char="•"/>
            </a:pPr>
            <a:r>
              <a:rPr lang="en-US" sz="1400"/>
              <a:t>Integrate AWS cloud services with Azure AI tools.</a:t>
            </a:r>
          </a:p>
          <a:p>
            <a:pPr marL="228600" lvl="1" indent="-228600">
              <a:buFont typeface=""/>
              <a:buChar char="•"/>
            </a:pPr>
            <a:r>
              <a:rPr lang="en-US" sz="1400"/>
              <a:t>Ensure smooth data flow between AWS resources and Azure AI for real-time processing and analytics.</a:t>
            </a:r>
          </a:p>
        </p:txBody>
      </p:sp>
      <p:pic>
        <p:nvPicPr>
          <p:cNvPr id="25" name="Graphic 24" descr="Research outline">
            <a:extLst>
              <a:ext uri="{FF2B5EF4-FFF2-40B4-BE49-F238E27FC236}">
                <a16:creationId xmlns:a16="http://schemas.microsoft.com/office/drawing/2014/main" id="{FDF9BD58-49C6-B8A5-105F-A827D1CEB3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3032" y="1758944"/>
            <a:ext cx="625366" cy="616607"/>
          </a:xfrm>
          <a:prstGeom prst="rect">
            <a:avLst/>
          </a:prstGeom>
        </p:spPr>
      </p:pic>
      <p:pic>
        <p:nvPicPr>
          <p:cNvPr id="27" name="Graphic 26" descr="Tools outline">
            <a:extLst>
              <a:ext uri="{FF2B5EF4-FFF2-40B4-BE49-F238E27FC236}">
                <a16:creationId xmlns:a16="http://schemas.microsoft.com/office/drawing/2014/main" id="{63F18F4C-AE35-9E09-4BCB-94ABEEE00E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7466" y="1691568"/>
            <a:ext cx="546538" cy="546538"/>
          </a:xfrm>
          <a:prstGeom prst="rect">
            <a:avLst/>
          </a:prstGeom>
        </p:spPr>
      </p:pic>
      <p:pic>
        <p:nvPicPr>
          <p:cNvPr id="29" name="Graphic 28" descr="Cloud Computing outline">
            <a:extLst>
              <a:ext uri="{FF2B5EF4-FFF2-40B4-BE49-F238E27FC236}">
                <a16:creationId xmlns:a16="http://schemas.microsoft.com/office/drawing/2014/main" id="{844E52E0-8529-2E31-9E68-33802C7A19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23918" y="1541680"/>
            <a:ext cx="704194" cy="686677"/>
          </a:xfrm>
          <a:prstGeom prst="rect">
            <a:avLst/>
          </a:prstGeom>
        </p:spPr>
      </p:pic>
    </p:spTree>
    <p:extLst>
      <p:ext uri="{BB962C8B-B14F-4D97-AF65-F5344CB8AC3E}">
        <p14:creationId xmlns:p14="http://schemas.microsoft.com/office/powerpoint/2010/main" val="7242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txBody>
          <a:bodyPr/>
          <a:lstStyle/>
          <a:p>
            <a:endParaRPr lang="en-GB"/>
          </a:p>
        </p:txBody>
      </p:sp>
      <p:sp>
        <p:nvSpPr>
          <p:cNvPr id="6" name="Slide Number Placeholder 5">
            <a:extLst>
              <a:ext uri="{FF2B5EF4-FFF2-40B4-BE49-F238E27FC236}">
                <a16:creationId xmlns:a16="http://schemas.microsoft.com/office/drawing/2014/main" id="{69B11589-8702-2A13-AE4C-620BDBF2E0A5}"/>
              </a:ext>
            </a:extLst>
          </p:cNvPr>
          <p:cNvSpPr>
            <a:spLocks noGrp="1"/>
          </p:cNvSpPr>
          <p:nvPr>
            <p:ph type="sldNum" sz="quarter" idx="12"/>
          </p:nvPr>
        </p:nvSpPr>
        <p:spPr>
          <a:xfrm>
            <a:off x="9504680" y="6221173"/>
            <a:ext cx="1463040" cy="274320"/>
          </a:xfrm>
        </p:spPr>
        <p:txBody>
          <a:bodyPr>
            <a:normAutofit/>
          </a:bodyPr>
          <a:lstStyle/>
          <a:p>
            <a:pPr rtl="0">
              <a:spcAft>
                <a:spcPts val="600"/>
              </a:spcAft>
            </a:pPr>
            <a:fld id="{294A09A9-5501-47C1-A89A-A340965A2BE2}" type="slidenum">
              <a:rPr lang="en-GB" noProof="0" smtClean="0"/>
              <a:pPr rtl="0">
                <a:spcAft>
                  <a:spcPts val="600"/>
                </a:spcAft>
              </a:pPr>
              <a:t>17</a:t>
            </a:fld>
            <a:endParaRPr lang="en-GB" noProof="0">
              <a:latin typeface="+mn-lt"/>
            </a:endParaRPr>
          </a:p>
        </p:txBody>
      </p:sp>
      <p:pic>
        <p:nvPicPr>
          <p:cNvPr id="10" name="Picture 4">
            <a:extLst>
              <a:ext uri="{FF2B5EF4-FFF2-40B4-BE49-F238E27FC236}">
                <a16:creationId xmlns:a16="http://schemas.microsoft.com/office/drawing/2014/main" id="{8F4FEE90-91BC-4661-6029-07E7208CE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956E46B-B67B-5DB0-4115-EFE18C69F236}"/>
              </a:ext>
            </a:extLst>
          </p:cNvPr>
          <p:cNvSpPr>
            <a:spLocks noGrp="1"/>
          </p:cNvSpPr>
          <p:nvPr>
            <p:ph type="title"/>
          </p:nvPr>
        </p:nvSpPr>
        <p:spPr>
          <a:xfrm>
            <a:off x="468008" y="337374"/>
            <a:ext cx="8048384" cy="1010744"/>
          </a:xfrm>
        </p:spPr>
        <p:txBody>
          <a:bodyPr>
            <a:noAutofit/>
          </a:bodyPr>
          <a:lstStyle/>
          <a:p>
            <a:r>
              <a:rPr lang="en-US" sz="3800"/>
              <a:t>Developer Team </a:t>
            </a:r>
            <a:r>
              <a:rPr lang="en-GB" sz="3800" b="0">
                <a:solidFill>
                  <a:schemeClr val="tx1"/>
                </a:solidFill>
              </a:rPr>
              <a:t>Responsibilities</a:t>
            </a:r>
            <a:endParaRPr lang="en-US" sz="3800">
              <a:solidFill>
                <a:schemeClr val="tx1"/>
              </a:solidFill>
            </a:endParaRPr>
          </a:p>
        </p:txBody>
      </p:sp>
      <p:sp>
        <p:nvSpPr>
          <p:cNvPr id="25" name="Rectangle 24">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210312" y="226665"/>
            <a:ext cx="11722608" cy="6382512"/>
          </a:xfrm>
          <a:prstGeom prst="rect">
            <a:avLst/>
          </a:prstGeom>
          <a:noFill/>
          <a:ln w="6350" cap="flat" cmpd="sng" algn="ctr">
            <a:noFill/>
            <a:prstDash val="solid"/>
          </a:ln>
          <a:effectLst>
            <a:softEdge rad="0"/>
          </a:effec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30" name="TextBox 17">
            <a:extLst>
              <a:ext uri="{FF2B5EF4-FFF2-40B4-BE49-F238E27FC236}">
                <a16:creationId xmlns:a16="http://schemas.microsoft.com/office/drawing/2014/main" id="{7E0A4008-B834-D6AE-479D-3A49925E3103}"/>
              </a:ext>
            </a:extLst>
          </p:cNvPr>
          <p:cNvSpPr txBox="1"/>
          <p:nvPr/>
        </p:nvSpPr>
        <p:spPr>
          <a:xfrm>
            <a:off x="4172279" y="2103301"/>
            <a:ext cx="3537042" cy="46474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t>Sprint 2: Implementation</a:t>
            </a:r>
            <a:endParaRPr lang="en-US"/>
          </a:p>
          <a:p>
            <a:endParaRPr lang="en-US" sz="1200" b="1">
              <a:ea typeface="+mn-lt"/>
              <a:cs typeface="+mn-lt"/>
            </a:endParaRPr>
          </a:p>
          <a:p>
            <a:r>
              <a:rPr lang="en-US" sz="1400" b="1">
                <a:ea typeface="+mn-lt"/>
                <a:cs typeface="+mn-lt"/>
              </a:rPr>
              <a:t>Project Setup:</a:t>
            </a:r>
            <a:endParaRPr lang="en-US" sz="1400"/>
          </a:p>
          <a:p>
            <a:pPr marL="171450" indent="-171450">
              <a:buFont typeface="Arial"/>
              <a:buChar char="•"/>
            </a:pPr>
            <a:r>
              <a:rPr lang="en-US" sz="1400">
                <a:ea typeface="+mn-lt"/>
                <a:cs typeface="+mn-lt"/>
              </a:rPr>
              <a:t>Set up version control, create environments and establish necessary tools.</a:t>
            </a:r>
            <a:endParaRPr lang="en-US" sz="1400"/>
          </a:p>
          <a:p>
            <a:endParaRPr lang="en-US" sz="1400" b="1">
              <a:ea typeface="+mn-lt"/>
              <a:cs typeface="+mn-lt"/>
            </a:endParaRPr>
          </a:p>
          <a:p>
            <a:r>
              <a:rPr lang="en-US" sz="1400" b="1">
                <a:ea typeface="+mn-lt"/>
                <a:cs typeface="+mn-lt"/>
              </a:rPr>
              <a:t>Backend Functionality:</a:t>
            </a:r>
            <a:endParaRPr lang="en-US" sz="1400"/>
          </a:p>
          <a:p>
            <a:pPr marL="171450" indent="-171450">
              <a:buFont typeface="Arial"/>
              <a:buChar char="•"/>
            </a:pPr>
            <a:r>
              <a:rPr lang="en-US" sz="1400">
                <a:ea typeface="+mn-lt"/>
                <a:cs typeface="+mn-lt"/>
              </a:rPr>
              <a:t>Implement core backend logic.</a:t>
            </a:r>
            <a:endParaRPr lang="en-US" sz="1400"/>
          </a:p>
          <a:p>
            <a:endParaRPr lang="en-US" sz="1400" b="1">
              <a:ea typeface="+mn-lt"/>
              <a:cs typeface="+mn-lt"/>
            </a:endParaRPr>
          </a:p>
          <a:p>
            <a:r>
              <a:rPr lang="en-US" sz="1400" b="1">
                <a:ea typeface="+mn-lt"/>
                <a:cs typeface="+mn-lt"/>
              </a:rPr>
              <a:t>Front End Functionality:</a:t>
            </a:r>
            <a:endParaRPr lang="en-US" sz="1400"/>
          </a:p>
          <a:p>
            <a:pPr marL="171450" indent="-171450">
              <a:buFont typeface="Arial"/>
              <a:buChar char="•"/>
            </a:pPr>
            <a:r>
              <a:rPr lang="en-US" sz="1400">
                <a:ea typeface="+mn-lt"/>
                <a:cs typeface="+mn-lt"/>
              </a:rPr>
              <a:t>Develop the user-facing elements</a:t>
            </a:r>
            <a:endParaRPr lang="en-US" sz="1400"/>
          </a:p>
          <a:p>
            <a:endParaRPr lang="en-US" sz="1400">
              <a:ea typeface="+mn-lt"/>
              <a:cs typeface="+mn-lt"/>
            </a:endParaRPr>
          </a:p>
          <a:p>
            <a:r>
              <a:rPr lang="en-US" sz="1400" b="1">
                <a:ea typeface="+mn-lt"/>
                <a:cs typeface="+mn-lt"/>
              </a:rPr>
              <a:t>Code Coverage Unit Tests:</a:t>
            </a:r>
            <a:endParaRPr lang="en-US" sz="1400"/>
          </a:p>
          <a:p>
            <a:pPr marL="171450" indent="-171450">
              <a:buFont typeface="Arial"/>
              <a:buChar char="•"/>
            </a:pPr>
            <a:r>
              <a:rPr lang="en-US" sz="1400">
                <a:ea typeface="+mn-lt"/>
                <a:cs typeface="+mn-lt"/>
              </a:rPr>
              <a:t>Write unit tests for code correctness.</a:t>
            </a:r>
          </a:p>
          <a:p>
            <a:endParaRPr lang="en-US" sz="1400" b="1">
              <a:ea typeface="+mn-lt"/>
              <a:cs typeface="+mn-lt"/>
            </a:endParaRPr>
          </a:p>
          <a:p>
            <a:r>
              <a:rPr lang="en-US" sz="1400" b="1">
                <a:ea typeface="+mn-lt"/>
                <a:cs typeface="+mn-lt"/>
              </a:rPr>
              <a:t>Database Connection:</a:t>
            </a:r>
            <a:endParaRPr lang="en-US" sz="1400"/>
          </a:p>
          <a:p>
            <a:pPr marL="171450" indent="-171450">
              <a:buFont typeface="Arial"/>
              <a:buChar char="•"/>
            </a:pPr>
            <a:r>
              <a:rPr lang="en-US" sz="1400"/>
              <a:t>Ensure proper communication between the application and the database.</a:t>
            </a:r>
          </a:p>
          <a:p>
            <a:pPr marL="171450" indent="-171450">
              <a:buFont typeface="Arial"/>
              <a:buChar char="•"/>
            </a:pPr>
            <a:endParaRPr lang="en-US" sz="1200"/>
          </a:p>
        </p:txBody>
      </p:sp>
      <p:sp>
        <p:nvSpPr>
          <p:cNvPr id="31" name="TextBox 18">
            <a:extLst>
              <a:ext uri="{FF2B5EF4-FFF2-40B4-BE49-F238E27FC236}">
                <a16:creationId xmlns:a16="http://schemas.microsoft.com/office/drawing/2014/main" id="{76CF2C9E-F842-111B-9693-B5C985A75924}"/>
              </a:ext>
            </a:extLst>
          </p:cNvPr>
          <p:cNvSpPr txBox="1"/>
          <p:nvPr/>
        </p:nvSpPr>
        <p:spPr>
          <a:xfrm>
            <a:off x="7971111" y="2103300"/>
            <a:ext cx="3266857" cy="4093428"/>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ea typeface="+mn-lt"/>
                <a:cs typeface="+mn-lt"/>
              </a:rPr>
              <a:t>Sprint 3: Wrapping Up</a:t>
            </a:r>
            <a:endParaRPr lang="en-US">
              <a:ea typeface="+mn-lt"/>
              <a:cs typeface="+mn-lt"/>
            </a:endParaRPr>
          </a:p>
          <a:p>
            <a:endParaRPr lang="en-US" sz="1200" b="1">
              <a:ea typeface="+mn-lt"/>
              <a:cs typeface="+mn-lt"/>
            </a:endParaRPr>
          </a:p>
          <a:p>
            <a:endParaRPr lang="en-US" sz="1400" b="1"/>
          </a:p>
          <a:p>
            <a:r>
              <a:rPr lang="en-US" sz="1400" b="1">
                <a:ea typeface="+mn-lt"/>
                <a:cs typeface="+mn-lt"/>
              </a:rPr>
              <a:t>Final Integration and Consolidation:</a:t>
            </a:r>
            <a:endParaRPr lang="en-US" sz="1400"/>
          </a:p>
          <a:p>
            <a:pPr marL="171450" indent="-171450">
              <a:buFont typeface="Arial"/>
              <a:buChar char="•"/>
            </a:pPr>
            <a:r>
              <a:rPr lang="en-US" sz="1400">
                <a:ea typeface="+mn-lt"/>
                <a:cs typeface="+mn-lt"/>
              </a:rPr>
              <a:t>Bring all components (frontend, backend, database) together.</a:t>
            </a:r>
          </a:p>
          <a:p>
            <a:endParaRPr lang="en-US" sz="1400" b="1">
              <a:ea typeface="+mn-lt"/>
              <a:cs typeface="+mn-lt"/>
            </a:endParaRPr>
          </a:p>
          <a:p>
            <a:r>
              <a:rPr lang="en-US" sz="1400" b="1">
                <a:ea typeface="+mn-lt"/>
                <a:cs typeface="+mn-lt"/>
              </a:rPr>
              <a:t>Hosting:</a:t>
            </a:r>
            <a:endParaRPr lang="en-US" sz="1400"/>
          </a:p>
          <a:p>
            <a:pPr marL="171450" indent="-171450">
              <a:buFont typeface="Arial"/>
              <a:buChar char="•"/>
            </a:pPr>
            <a:r>
              <a:rPr lang="en-US" sz="1400">
                <a:ea typeface="+mn-lt"/>
                <a:cs typeface="+mn-lt"/>
              </a:rPr>
              <a:t>Confirm deployment of the application on a cloud platform or server, configure environments, and ensure it is accessible to users.</a:t>
            </a:r>
            <a:endParaRPr lang="en-US" sz="1400"/>
          </a:p>
          <a:p>
            <a:endParaRPr lang="en-US" sz="1400" b="1">
              <a:ea typeface="+mn-lt"/>
              <a:cs typeface="+mn-lt"/>
            </a:endParaRPr>
          </a:p>
          <a:p>
            <a:r>
              <a:rPr lang="en-US" sz="1400" b="1">
                <a:ea typeface="+mn-lt"/>
                <a:cs typeface="+mn-lt"/>
              </a:rPr>
              <a:t>Hosted Database Connection:</a:t>
            </a:r>
            <a:endParaRPr lang="en-US" sz="1400"/>
          </a:p>
          <a:p>
            <a:pPr marL="171450" indent="-171450">
              <a:buFont typeface="Arial"/>
              <a:buChar char="•"/>
            </a:pPr>
            <a:r>
              <a:rPr lang="en-US" sz="1400">
                <a:ea typeface="+mn-lt"/>
                <a:cs typeface="+mn-lt"/>
              </a:rPr>
              <a:t>Confirm and test a production-ready database.</a:t>
            </a:r>
            <a:endParaRPr lang="en-US" sz="1400"/>
          </a:p>
          <a:p>
            <a:pPr algn="ctr"/>
            <a:endParaRPr lang="en-US" b="1"/>
          </a:p>
        </p:txBody>
      </p:sp>
      <p:sp>
        <p:nvSpPr>
          <p:cNvPr id="34" name="TextBox 13">
            <a:extLst>
              <a:ext uri="{FF2B5EF4-FFF2-40B4-BE49-F238E27FC236}">
                <a16:creationId xmlns:a16="http://schemas.microsoft.com/office/drawing/2014/main" id="{A66902C8-F0C2-3919-F183-9AB79AE7DD96}"/>
              </a:ext>
            </a:extLst>
          </p:cNvPr>
          <p:cNvSpPr txBox="1"/>
          <p:nvPr/>
        </p:nvSpPr>
        <p:spPr>
          <a:xfrm>
            <a:off x="602086" y="2103301"/>
            <a:ext cx="3077999" cy="424731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solidFill>
                  <a:srgbClr val="00B050"/>
                </a:solidFill>
                <a:ea typeface="+mn-lt"/>
                <a:cs typeface="+mn-lt"/>
              </a:rPr>
              <a:t>Sprint 1: Planning &amp; Designing</a:t>
            </a:r>
            <a:r>
              <a:rPr lang="en-US" b="1">
                <a:ea typeface="+mn-lt"/>
                <a:cs typeface="+mn-lt"/>
              </a:rPr>
              <a:t> </a:t>
            </a:r>
            <a:endParaRPr lang="en-US">
              <a:ea typeface="+mn-lt"/>
              <a:cs typeface="+mn-lt"/>
            </a:endParaRPr>
          </a:p>
          <a:p>
            <a:endParaRPr lang="en-US" sz="1400" b="1">
              <a:ea typeface="+mn-lt"/>
              <a:cs typeface="+mn-lt"/>
            </a:endParaRPr>
          </a:p>
          <a:p>
            <a:r>
              <a:rPr lang="en-US" sz="1400" b="1">
                <a:ea typeface="+mn-lt"/>
                <a:cs typeface="+mn-lt"/>
              </a:rPr>
              <a:t>System Architecture Diagram:</a:t>
            </a:r>
            <a:endParaRPr lang="en-US" sz="1400"/>
          </a:p>
          <a:p>
            <a:pPr marL="171450" indent="-171450">
              <a:buFont typeface="Arial"/>
              <a:buChar char="•"/>
            </a:pPr>
            <a:r>
              <a:rPr lang="en-US" sz="1400">
                <a:ea typeface="+mn-lt"/>
                <a:cs typeface="+mn-lt"/>
              </a:rPr>
              <a:t>Define the overall structure of the application.</a:t>
            </a:r>
            <a:endParaRPr lang="en-US" sz="1400"/>
          </a:p>
          <a:p>
            <a:pPr marL="171450" indent="-171450">
              <a:buFont typeface="Arial"/>
              <a:buChar char="•"/>
            </a:pPr>
            <a:endParaRPr lang="en-US" sz="1400">
              <a:ea typeface="+mn-lt"/>
              <a:cs typeface="+mn-lt"/>
            </a:endParaRPr>
          </a:p>
          <a:p>
            <a:r>
              <a:rPr lang="en-US" sz="1400" b="1">
                <a:ea typeface="+mn-lt"/>
                <a:cs typeface="+mn-lt"/>
              </a:rPr>
              <a:t>Control Flow Diagram:</a:t>
            </a:r>
            <a:endParaRPr lang="en-US" sz="1400"/>
          </a:p>
          <a:p>
            <a:pPr marL="171450" indent="-171450">
              <a:buFont typeface="Arial"/>
              <a:buChar char="•"/>
            </a:pPr>
            <a:r>
              <a:rPr lang="en-US" sz="1400">
                <a:ea typeface="+mn-lt"/>
                <a:cs typeface="+mn-lt"/>
              </a:rPr>
              <a:t>Map out how data and control signals flow through the system.</a:t>
            </a:r>
            <a:endParaRPr lang="en-US" sz="1400"/>
          </a:p>
          <a:p>
            <a:pPr marL="171450" indent="-171450">
              <a:buFont typeface="Arial"/>
              <a:buChar char="•"/>
            </a:pPr>
            <a:endParaRPr lang="en-US" sz="1400">
              <a:ea typeface="+mn-lt"/>
              <a:cs typeface="+mn-lt"/>
            </a:endParaRPr>
          </a:p>
          <a:p>
            <a:r>
              <a:rPr lang="en-US" sz="1400" b="1">
                <a:ea typeface="+mn-lt"/>
                <a:cs typeface="+mn-lt"/>
              </a:rPr>
              <a:t>Front End Wireframe:</a:t>
            </a:r>
            <a:endParaRPr lang="en-US" sz="1400"/>
          </a:p>
          <a:p>
            <a:pPr marL="171450" indent="-171450">
              <a:buFont typeface="Arial"/>
              <a:buChar char="•"/>
            </a:pPr>
            <a:r>
              <a:rPr lang="en-US" sz="1400">
                <a:ea typeface="+mn-lt"/>
                <a:cs typeface="+mn-lt"/>
              </a:rPr>
              <a:t>Create a visual prototype of the user interface, outlining the layout and flow between screens, including key interactions and features.</a:t>
            </a:r>
            <a:endParaRPr lang="en-US" sz="1400"/>
          </a:p>
          <a:p>
            <a:pPr algn="l"/>
            <a:endParaRPr lang="en-US" sz="2000"/>
          </a:p>
        </p:txBody>
      </p:sp>
      <p:sp>
        <p:nvSpPr>
          <p:cNvPr id="45" name="Rectangle: Rounded Corners 44">
            <a:extLst>
              <a:ext uri="{FF2B5EF4-FFF2-40B4-BE49-F238E27FC236}">
                <a16:creationId xmlns:a16="http://schemas.microsoft.com/office/drawing/2014/main" id="{A390DAEE-714E-32AC-872E-BC01BD8756D7}"/>
              </a:ext>
            </a:extLst>
          </p:cNvPr>
          <p:cNvSpPr/>
          <p:nvPr/>
        </p:nvSpPr>
        <p:spPr>
          <a:xfrm>
            <a:off x="408808" y="1980091"/>
            <a:ext cx="3465877" cy="4543425"/>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6AC2E9FF-1B9F-CA80-25F4-A6372341F206}"/>
              </a:ext>
            </a:extLst>
          </p:cNvPr>
          <p:cNvSpPr/>
          <p:nvPr/>
        </p:nvSpPr>
        <p:spPr>
          <a:xfrm>
            <a:off x="4114482" y="2051790"/>
            <a:ext cx="3597104" cy="45434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BDF48C3-65B1-BDCE-A60E-9423FDF7FE58}"/>
              </a:ext>
            </a:extLst>
          </p:cNvPr>
          <p:cNvSpPr/>
          <p:nvPr/>
        </p:nvSpPr>
        <p:spPr>
          <a:xfrm>
            <a:off x="7906186" y="1965979"/>
            <a:ext cx="3395322" cy="45434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Tools outline">
            <a:extLst>
              <a:ext uri="{FF2B5EF4-FFF2-40B4-BE49-F238E27FC236}">
                <a16:creationId xmlns:a16="http://schemas.microsoft.com/office/drawing/2014/main" id="{AF1FEE84-D35B-384C-66E2-9729D84457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2455" y="1377731"/>
            <a:ext cx="546538" cy="546538"/>
          </a:xfrm>
          <a:prstGeom prst="rect">
            <a:avLst/>
          </a:prstGeom>
        </p:spPr>
      </p:pic>
      <p:pic>
        <p:nvPicPr>
          <p:cNvPr id="11" name="Graphic 10" descr="Research outline">
            <a:extLst>
              <a:ext uri="{FF2B5EF4-FFF2-40B4-BE49-F238E27FC236}">
                <a16:creationId xmlns:a16="http://schemas.microsoft.com/office/drawing/2014/main" id="{2B24B6CB-3343-FF66-212A-5EEADB25D9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3489" y="1342697"/>
            <a:ext cx="625366" cy="616607"/>
          </a:xfrm>
          <a:prstGeom prst="rect">
            <a:avLst/>
          </a:prstGeom>
        </p:spPr>
      </p:pic>
      <p:pic>
        <p:nvPicPr>
          <p:cNvPr id="12" name="Graphic 11" descr="Cloud Computing outline">
            <a:extLst>
              <a:ext uri="{FF2B5EF4-FFF2-40B4-BE49-F238E27FC236}">
                <a16:creationId xmlns:a16="http://schemas.microsoft.com/office/drawing/2014/main" id="{B8FAC559-B05D-1F3A-5A78-6C90D56677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29834" y="1237593"/>
            <a:ext cx="704194" cy="686677"/>
          </a:xfrm>
          <a:prstGeom prst="rect">
            <a:avLst/>
          </a:prstGeom>
        </p:spPr>
      </p:pic>
    </p:spTree>
    <p:extLst>
      <p:ext uri="{BB962C8B-B14F-4D97-AF65-F5344CB8AC3E}">
        <p14:creationId xmlns:p14="http://schemas.microsoft.com/office/powerpoint/2010/main" val="3202982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042AD3-EFFF-5F8A-96ED-6ABBAF1F88B0}"/>
              </a:ext>
            </a:extLst>
          </p:cNvPr>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pic>
        <p:nvPicPr>
          <p:cNvPr id="2" name="Picture 1">
            <a:extLst>
              <a:ext uri="{FF2B5EF4-FFF2-40B4-BE49-F238E27FC236}">
                <a16:creationId xmlns:a16="http://schemas.microsoft.com/office/drawing/2014/main" id="{6CF0A28A-7AA8-3DD1-3854-5D819C026EC5}"/>
              </a:ext>
            </a:extLst>
          </p:cNvPr>
          <p:cNvPicPr>
            <a:picLocks noChangeAspect="1"/>
          </p:cNvPicPr>
          <p:nvPr/>
        </p:nvPicPr>
        <p:blipFill>
          <a:blip r:embed="rId2"/>
          <a:stretch>
            <a:fillRect/>
          </a:stretch>
        </p:blipFill>
        <p:spPr>
          <a:xfrm>
            <a:off x="282491" y="301037"/>
            <a:ext cx="5728575" cy="6265334"/>
          </a:xfrm>
          <a:prstGeom prst="rect">
            <a:avLst/>
          </a:prstGeom>
        </p:spPr>
      </p:pic>
      <p:pic>
        <p:nvPicPr>
          <p:cNvPr id="6" name="Picture 5" descr="A diagram of a flowchart&#10;&#10;Description automatically generated">
            <a:extLst>
              <a:ext uri="{FF2B5EF4-FFF2-40B4-BE49-F238E27FC236}">
                <a16:creationId xmlns:a16="http://schemas.microsoft.com/office/drawing/2014/main" id="{F10678FD-FB9B-5388-2181-0FEA734BC62B}"/>
              </a:ext>
            </a:extLst>
          </p:cNvPr>
          <p:cNvPicPr>
            <a:picLocks noChangeAspect="1"/>
          </p:cNvPicPr>
          <p:nvPr/>
        </p:nvPicPr>
        <p:blipFill>
          <a:blip r:embed="rId3"/>
          <a:srcRect l="-1887" r="-988" b="-201"/>
          <a:stretch/>
        </p:blipFill>
        <p:spPr>
          <a:xfrm>
            <a:off x="6014491" y="2146691"/>
            <a:ext cx="5896420" cy="2559617"/>
          </a:xfrm>
          <a:prstGeom prst="round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3092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9B11589-8702-2A13-AE4C-620BDBF2E0A5}"/>
              </a:ext>
            </a:extLst>
          </p:cNvPr>
          <p:cNvSpPr>
            <a:spLocks noGrp="1"/>
          </p:cNvSpPr>
          <p:nvPr>
            <p:ph type="sldNum" sz="quarter" idx="12"/>
          </p:nvPr>
        </p:nvSpPr>
        <p:spPr>
          <a:xfrm>
            <a:off x="9504680" y="6221173"/>
            <a:ext cx="1463040" cy="274320"/>
          </a:xfrm>
        </p:spPr>
        <p:txBody>
          <a:bodyPr>
            <a:normAutofit/>
          </a:bodyPr>
          <a:lstStyle/>
          <a:p>
            <a:pPr rtl="0">
              <a:spcAft>
                <a:spcPts val="600"/>
              </a:spcAft>
            </a:pPr>
            <a:fld id="{294A09A9-5501-47C1-A89A-A340965A2BE2}" type="slidenum">
              <a:rPr lang="en-GB" noProof="0" smtClean="0"/>
              <a:pPr rtl="0">
                <a:spcAft>
                  <a:spcPts val="600"/>
                </a:spcAft>
              </a:pPr>
              <a:t>19</a:t>
            </a:fld>
            <a:endParaRPr lang="en-GB" noProof="0">
              <a:latin typeface="+mn-lt"/>
            </a:endParaRPr>
          </a:p>
        </p:txBody>
      </p:sp>
      <p:pic>
        <p:nvPicPr>
          <p:cNvPr id="10" name="Picture 4">
            <a:extLst>
              <a:ext uri="{FF2B5EF4-FFF2-40B4-BE49-F238E27FC236}">
                <a16:creationId xmlns:a16="http://schemas.microsoft.com/office/drawing/2014/main" id="{8F4FEE90-91BC-4661-6029-07E7208CE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956E46B-B67B-5DB0-4115-EFE18C69F236}"/>
              </a:ext>
            </a:extLst>
          </p:cNvPr>
          <p:cNvSpPr>
            <a:spLocks noGrp="1"/>
          </p:cNvSpPr>
          <p:nvPr>
            <p:ph type="title"/>
          </p:nvPr>
        </p:nvSpPr>
        <p:spPr>
          <a:xfrm>
            <a:off x="468008" y="337374"/>
            <a:ext cx="8048384" cy="1010744"/>
          </a:xfrm>
        </p:spPr>
        <p:txBody>
          <a:bodyPr>
            <a:noAutofit/>
          </a:bodyPr>
          <a:lstStyle/>
          <a:p>
            <a:r>
              <a:rPr lang="en-US" sz="3800"/>
              <a:t>Developer Team </a:t>
            </a:r>
            <a:r>
              <a:rPr lang="en-GB" sz="3800" b="0">
                <a:solidFill>
                  <a:schemeClr val="tx1"/>
                </a:solidFill>
              </a:rPr>
              <a:t>Responsibilities</a:t>
            </a:r>
            <a:endParaRPr lang="en-US" sz="3800">
              <a:solidFill>
                <a:schemeClr val="tx1"/>
              </a:solidFill>
            </a:endParaRPr>
          </a:p>
        </p:txBody>
      </p:sp>
      <p:sp>
        <p:nvSpPr>
          <p:cNvPr id="25" name="Rectangle 24">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210312" y="226665"/>
            <a:ext cx="11722608" cy="6382512"/>
          </a:xfrm>
          <a:prstGeom prst="rect">
            <a:avLst/>
          </a:prstGeom>
          <a:noFill/>
          <a:ln w="6350" cap="flat" cmpd="sng" algn="ctr">
            <a:noFill/>
            <a:prstDash val="solid"/>
          </a:ln>
          <a:effectLst>
            <a:softEdge rad="0"/>
          </a:effec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30" name="TextBox 17">
            <a:extLst>
              <a:ext uri="{FF2B5EF4-FFF2-40B4-BE49-F238E27FC236}">
                <a16:creationId xmlns:a16="http://schemas.microsoft.com/office/drawing/2014/main" id="{7E0A4008-B834-D6AE-479D-3A49925E3103}"/>
              </a:ext>
            </a:extLst>
          </p:cNvPr>
          <p:cNvSpPr txBox="1"/>
          <p:nvPr/>
        </p:nvSpPr>
        <p:spPr>
          <a:xfrm>
            <a:off x="4337379" y="2103301"/>
            <a:ext cx="3537042" cy="46474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solidFill>
                  <a:srgbClr val="00B050"/>
                </a:solidFill>
              </a:rPr>
              <a:t>Sprint 2: Implementation</a:t>
            </a:r>
            <a:endParaRPr lang="en-US">
              <a:solidFill>
                <a:srgbClr val="00B050"/>
              </a:solidFill>
            </a:endParaRPr>
          </a:p>
          <a:p>
            <a:endParaRPr lang="en-US" sz="1200" b="1">
              <a:ea typeface="+mn-lt"/>
              <a:cs typeface="+mn-lt"/>
            </a:endParaRPr>
          </a:p>
          <a:p>
            <a:r>
              <a:rPr lang="en-US" sz="1400" b="1">
                <a:ea typeface="+mn-lt"/>
                <a:cs typeface="+mn-lt"/>
              </a:rPr>
              <a:t>Project Setup:</a:t>
            </a:r>
            <a:endParaRPr lang="en-US" sz="1400"/>
          </a:p>
          <a:p>
            <a:pPr marL="171450" indent="-171450">
              <a:buFont typeface="Arial"/>
              <a:buChar char="•"/>
            </a:pPr>
            <a:r>
              <a:rPr lang="en-US" sz="1400">
                <a:ea typeface="+mn-lt"/>
                <a:cs typeface="+mn-lt"/>
              </a:rPr>
              <a:t>Set up version control, create environments and establish necessary tools.</a:t>
            </a:r>
            <a:endParaRPr lang="en-US" sz="1400"/>
          </a:p>
          <a:p>
            <a:endParaRPr lang="en-US" sz="1400" b="1">
              <a:ea typeface="+mn-lt"/>
              <a:cs typeface="+mn-lt"/>
            </a:endParaRPr>
          </a:p>
          <a:p>
            <a:r>
              <a:rPr lang="en-US" sz="1400" b="1">
                <a:ea typeface="+mn-lt"/>
                <a:cs typeface="+mn-lt"/>
              </a:rPr>
              <a:t>Backend Functionality:</a:t>
            </a:r>
            <a:endParaRPr lang="en-US" sz="1400"/>
          </a:p>
          <a:p>
            <a:pPr marL="171450" indent="-171450">
              <a:buFont typeface="Arial"/>
              <a:buChar char="•"/>
            </a:pPr>
            <a:r>
              <a:rPr lang="en-US" sz="1400">
                <a:ea typeface="+mn-lt"/>
                <a:cs typeface="+mn-lt"/>
              </a:rPr>
              <a:t>Implement core backend logic.</a:t>
            </a:r>
            <a:endParaRPr lang="en-US" sz="1400"/>
          </a:p>
          <a:p>
            <a:endParaRPr lang="en-US" sz="1400" b="1">
              <a:ea typeface="+mn-lt"/>
              <a:cs typeface="+mn-lt"/>
            </a:endParaRPr>
          </a:p>
          <a:p>
            <a:r>
              <a:rPr lang="en-US" sz="1400" b="1">
                <a:ea typeface="+mn-lt"/>
                <a:cs typeface="+mn-lt"/>
              </a:rPr>
              <a:t>Front End Functionality:</a:t>
            </a:r>
            <a:endParaRPr lang="en-US" sz="1400"/>
          </a:p>
          <a:p>
            <a:pPr marL="171450" indent="-171450">
              <a:buFont typeface="Arial"/>
              <a:buChar char="•"/>
            </a:pPr>
            <a:r>
              <a:rPr lang="en-US" sz="1400">
                <a:ea typeface="+mn-lt"/>
                <a:cs typeface="+mn-lt"/>
              </a:rPr>
              <a:t>Develop the user-facing elements</a:t>
            </a:r>
            <a:endParaRPr lang="en-US" sz="1400"/>
          </a:p>
          <a:p>
            <a:endParaRPr lang="en-US" sz="1400">
              <a:ea typeface="+mn-lt"/>
              <a:cs typeface="+mn-lt"/>
            </a:endParaRPr>
          </a:p>
          <a:p>
            <a:r>
              <a:rPr lang="en-US" sz="1400" b="1">
                <a:ea typeface="+mn-lt"/>
                <a:cs typeface="+mn-lt"/>
              </a:rPr>
              <a:t>Code Coverage Unit Tests:</a:t>
            </a:r>
            <a:endParaRPr lang="en-US" sz="1400"/>
          </a:p>
          <a:p>
            <a:pPr marL="171450" indent="-171450">
              <a:buFont typeface="Arial"/>
              <a:buChar char="•"/>
            </a:pPr>
            <a:r>
              <a:rPr lang="en-US" sz="1400">
                <a:ea typeface="+mn-lt"/>
                <a:cs typeface="+mn-lt"/>
              </a:rPr>
              <a:t>Write unit tests for code correctness.</a:t>
            </a:r>
          </a:p>
          <a:p>
            <a:endParaRPr lang="en-US" sz="1400" b="1">
              <a:ea typeface="+mn-lt"/>
              <a:cs typeface="+mn-lt"/>
            </a:endParaRPr>
          </a:p>
          <a:p>
            <a:r>
              <a:rPr lang="en-US" sz="1400" b="1">
                <a:ea typeface="+mn-lt"/>
                <a:cs typeface="+mn-lt"/>
              </a:rPr>
              <a:t>Database Connection:</a:t>
            </a:r>
            <a:endParaRPr lang="en-US" sz="1400"/>
          </a:p>
          <a:p>
            <a:pPr marL="171450" indent="-171450">
              <a:buFont typeface="Arial"/>
              <a:buChar char="•"/>
            </a:pPr>
            <a:r>
              <a:rPr lang="en-US" sz="1400"/>
              <a:t>Ensure proper communication between the application and the database.</a:t>
            </a:r>
          </a:p>
          <a:p>
            <a:pPr marL="171450" indent="-171450">
              <a:buFont typeface="Arial"/>
              <a:buChar char="•"/>
            </a:pPr>
            <a:endParaRPr lang="en-US" sz="1200"/>
          </a:p>
        </p:txBody>
      </p:sp>
      <p:sp>
        <p:nvSpPr>
          <p:cNvPr id="31" name="TextBox 18">
            <a:extLst>
              <a:ext uri="{FF2B5EF4-FFF2-40B4-BE49-F238E27FC236}">
                <a16:creationId xmlns:a16="http://schemas.microsoft.com/office/drawing/2014/main" id="{76CF2C9E-F842-111B-9693-B5C985A75924}"/>
              </a:ext>
            </a:extLst>
          </p:cNvPr>
          <p:cNvSpPr txBox="1"/>
          <p:nvPr/>
        </p:nvSpPr>
        <p:spPr>
          <a:xfrm>
            <a:off x="7971111" y="2103300"/>
            <a:ext cx="3266857" cy="4093428"/>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ea typeface="+mn-lt"/>
                <a:cs typeface="+mn-lt"/>
              </a:rPr>
              <a:t>Sprint 3: Wrapping Up</a:t>
            </a:r>
            <a:endParaRPr lang="en-US">
              <a:ea typeface="+mn-lt"/>
              <a:cs typeface="+mn-lt"/>
            </a:endParaRPr>
          </a:p>
          <a:p>
            <a:endParaRPr lang="en-US" sz="1200" b="1">
              <a:ea typeface="+mn-lt"/>
              <a:cs typeface="+mn-lt"/>
            </a:endParaRPr>
          </a:p>
          <a:p>
            <a:endParaRPr lang="en-US" sz="1400" b="1"/>
          </a:p>
          <a:p>
            <a:r>
              <a:rPr lang="en-US" sz="1400" b="1">
                <a:ea typeface="+mn-lt"/>
                <a:cs typeface="+mn-lt"/>
              </a:rPr>
              <a:t>Final Integration and Consolidation:</a:t>
            </a:r>
            <a:endParaRPr lang="en-US" sz="1400"/>
          </a:p>
          <a:p>
            <a:pPr marL="171450" indent="-171450">
              <a:buFont typeface="Arial"/>
              <a:buChar char="•"/>
            </a:pPr>
            <a:r>
              <a:rPr lang="en-US" sz="1400">
                <a:ea typeface="+mn-lt"/>
                <a:cs typeface="+mn-lt"/>
              </a:rPr>
              <a:t>Bring all components (frontend, backend, database) together.</a:t>
            </a:r>
          </a:p>
          <a:p>
            <a:endParaRPr lang="en-US" sz="1400" b="1">
              <a:ea typeface="+mn-lt"/>
              <a:cs typeface="+mn-lt"/>
            </a:endParaRPr>
          </a:p>
          <a:p>
            <a:r>
              <a:rPr lang="en-US" sz="1400" b="1">
                <a:ea typeface="+mn-lt"/>
                <a:cs typeface="+mn-lt"/>
              </a:rPr>
              <a:t>Hosting:</a:t>
            </a:r>
            <a:endParaRPr lang="en-US" sz="1400"/>
          </a:p>
          <a:p>
            <a:pPr marL="171450" indent="-171450">
              <a:buFont typeface="Arial"/>
              <a:buChar char="•"/>
            </a:pPr>
            <a:r>
              <a:rPr lang="en-US" sz="1400">
                <a:ea typeface="+mn-lt"/>
                <a:cs typeface="+mn-lt"/>
              </a:rPr>
              <a:t>Confirm deployment of the application on a cloud platform or server, configure environments, and ensure it is accessible to users.</a:t>
            </a:r>
            <a:endParaRPr lang="en-US" sz="1400"/>
          </a:p>
          <a:p>
            <a:endParaRPr lang="en-US" sz="1400" b="1">
              <a:ea typeface="+mn-lt"/>
              <a:cs typeface="+mn-lt"/>
            </a:endParaRPr>
          </a:p>
          <a:p>
            <a:r>
              <a:rPr lang="en-US" sz="1400" b="1">
                <a:ea typeface="+mn-lt"/>
                <a:cs typeface="+mn-lt"/>
              </a:rPr>
              <a:t>Hosted Database Connection:</a:t>
            </a:r>
            <a:endParaRPr lang="en-US" sz="1400"/>
          </a:p>
          <a:p>
            <a:pPr marL="171450" indent="-171450">
              <a:buFont typeface="Arial"/>
              <a:buChar char="•"/>
            </a:pPr>
            <a:r>
              <a:rPr lang="en-US" sz="1400">
                <a:ea typeface="+mn-lt"/>
                <a:cs typeface="+mn-lt"/>
              </a:rPr>
              <a:t>Confirm and test a production-ready database.</a:t>
            </a:r>
            <a:endParaRPr lang="en-US" sz="1400"/>
          </a:p>
          <a:p>
            <a:pPr algn="ctr"/>
            <a:endParaRPr lang="en-US" b="1"/>
          </a:p>
        </p:txBody>
      </p:sp>
      <p:sp>
        <p:nvSpPr>
          <p:cNvPr id="34" name="TextBox 13">
            <a:extLst>
              <a:ext uri="{FF2B5EF4-FFF2-40B4-BE49-F238E27FC236}">
                <a16:creationId xmlns:a16="http://schemas.microsoft.com/office/drawing/2014/main" id="{A66902C8-F0C2-3919-F183-9AB79AE7DD96}"/>
              </a:ext>
            </a:extLst>
          </p:cNvPr>
          <p:cNvSpPr txBox="1"/>
          <p:nvPr/>
        </p:nvSpPr>
        <p:spPr>
          <a:xfrm>
            <a:off x="602086" y="2103301"/>
            <a:ext cx="3077999" cy="424731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ea typeface="+mn-lt"/>
                <a:cs typeface="+mn-lt"/>
              </a:rPr>
              <a:t>Sprint 1: Planning &amp; Designing </a:t>
            </a:r>
            <a:endParaRPr lang="en-US">
              <a:ea typeface="+mn-lt"/>
              <a:cs typeface="+mn-lt"/>
            </a:endParaRPr>
          </a:p>
          <a:p>
            <a:endParaRPr lang="en-US" sz="1400" b="1">
              <a:ea typeface="+mn-lt"/>
              <a:cs typeface="+mn-lt"/>
            </a:endParaRPr>
          </a:p>
          <a:p>
            <a:r>
              <a:rPr lang="en-US" sz="1400" b="1">
                <a:ea typeface="+mn-lt"/>
                <a:cs typeface="+mn-lt"/>
              </a:rPr>
              <a:t>System Architecture Diagram:</a:t>
            </a:r>
            <a:endParaRPr lang="en-US" sz="1400"/>
          </a:p>
          <a:p>
            <a:pPr marL="171450" indent="-171450">
              <a:buFont typeface="Arial"/>
              <a:buChar char="•"/>
            </a:pPr>
            <a:r>
              <a:rPr lang="en-US" sz="1400">
                <a:ea typeface="+mn-lt"/>
                <a:cs typeface="+mn-lt"/>
              </a:rPr>
              <a:t>Define the overall structure of the application.</a:t>
            </a:r>
            <a:endParaRPr lang="en-US" sz="1400"/>
          </a:p>
          <a:p>
            <a:pPr marL="171450" indent="-171450">
              <a:buFont typeface="Arial"/>
              <a:buChar char="•"/>
            </a:pPr>
            <a:endParaRPr lang="en-US" sz="1400">
              <a:ea typeface="+mn-lt"/>
              <a:cs typeface="+mn-lt"/>
            </a:endParaRPr>
          </a:p>
          <a:p>
            <a:r>
              <a:rPr lang="en-US" sz="1400" b="1">
                <a:ea typeface="+mn-lt"/>
                <a:cs typeface="+mn-lt"/>
              </a:rPr>
              <a:t>Control Flow Diagram:</a:t>
            </a:r>
            <a:endParaRPr lang="en-US" sz="1400"/>
          </a:p>
          <a:p>
            <a:pPr marL="171450" indent="-171450">
              <a:buFont typeface="Arial"/>
              <a:buChar char="•"/>
            </a:pPr>
            <a:r>
              <a:rPr lang="en-US" sz="1400">
                <a:ea typeface="+mn-lt"/>
                <a:cs typeface="+mn-lt"/>
              </a:rPr>
              <a:t>Map out how data and control signals flow through the system.</a:t>
            </a:r>
            <a:endParaRPr lang="en-US" sz="1400"/>
          </a:p>
          <a:p>
            <a:pPr marL="171450" indent="-171450">
              <a:buFont typeface="Arial"/>
              <a:buChar char="•"/>
            </a:pPr>
            <a:endParaRPr lang="en-US" sz="1400">
              <a:ea typeface="+mn-lt"/>
              <a:cs typeface="+mn-lt"/>
            </a:endParaRPr>
          </a:p>
          <a:p>
            <a:r>
              <a:rPr lang="en-US" sz="1400" b="1">
                <a:ea typeface="+mn-lt"/>
                <a:cs typeface="+mn-lt"/>
              </a:rPr>
              <a:t>Front End Wireframe:</a:t>
            </a:r>
            <a:endParaRPr lang="en-US" sz="1400"/>
          </a:p>
          <a:p>
            <a:pPr marL="171450" indent="-171450">
              <a:buFont typeface="Arial"/>
              <a:buChar char="•"/>
            </a:pPr>
            <a:r>
              <a:rPr lang="en-US" sz="1400">
                <a:ea typeface="+mn-lt"/>
                <a:cs typeface="+mn-lt"/>
              </a:rPr>
              <a:t>Create a visual prototype of the user interface, outlining the layout and flow between screens, including key interactions and features.</a:t>
            </a:r>
            <a:endParaRPr lang="en-US" sz="1400"/>
          </a:p>
          <a:p>
            <a:pPr algn="l"/>
            <a:endParaRPr lang="en-US" sz="2000"/>
          </a:p>
        </p:txBody>
      </p:sp>
      <p:sp>
        <p:nvSpPr>
          <p:cNvPr id="45" name="Rectangle: Rounded Corners 44">
            <a:extLst>
              <a:ext uri="{FF2B5EF4-FFF2-40B4-BE49-F238E27FC236}">
                <a16:creationId xmlns:a16="http://schemas.microsoft.com/office/drawing/2014/main" id="{A390DAEE-714E-32AC-872E-BC01BD8756D7}"/>
              </a:ext>
            </a:extLst>
          </p:cNvPr>
          <p:cNvSpPr/>
          <p:nvPr/>
        </p:nvSpPr>
        <p:spPr>
          <a:xfrm>
            <a:off x="408808" y="1980091"/>
            <a:ext cx="3465877" cy="45434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6AC2E9FF-1B9F-CA80-25F4-A6372341F206}"/>
              </a:ext>
            </a:extLst>
          </p:cNvPr>
          <p:cNvSpPr/>
          <p:nvPr/>
        </p:nvSpPr>
        <p:spPr>
          <a:xfrm>
            <a:off x="4078980" y="1977201"/>
            <a:ext cx="3597104" cy="4543425"/>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 name="Rectangle: Rounded Corners 2">
            <a:extLst>
              <a:ext uri="{FF2B5EF4-FFF2-40B4-BE49-F238E27FC236}">
                <a16:creationId xmlns:a16="http://schemas.microsoft.com/office/drawing/2014/main" id="{5BDF48C3-65B1-BDCE-A60E-9423FDF7FE58}"/>
              </a:ext>
            </a:extLst>
          </p:cNvPr>
          <p:cNvSpPr/>
          <p:nvPr/>
        </p:nvSpPr>
        <p:spPr>
          <a:xfrm>
            <a:off x="7906186" y="1965979"/>
            <a:ext cx="3395322" cy="45434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Tools outline">
            <a:extLst>
              <a:ext uri="{FF2B5EF4-FFF2-40B4-BE49-F238E27FC236}">
                <a16:creationId xmlns:a16="http://schemas.microsoft.com/office/drawing/2014/main" id="{AF1FEE84-D35B-384C-66E2-9729D84457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2455" y="1377731"/>
            <a:ext cx="546538" cy="546538"/>
          </a:xfrm>
          <a:prstGeom prst="rect">
            <a:avLst/>
          </a:prstGeom>
        </p:spPr>
      </p:pic>
      <p:pic>
        <p:nvPicPr>
          <p:cNvPr id="11" name="Graphic 10" descr="Research outline">
            <a:extLst>
              <a:ext uri="{FF2B5EF4-FFF2-40B4-BE49-F238E27FC236}">
                <a16:creationId xmlns:a16="http://schemas.microsoft.com/office/drawing/2014/main" id="{2B24B6CB-3343-FF66-212A-5EEADB25D9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3489" y="1342697"/>
            <a:ext cx="625366" cy="616607"/>
          </a:xfrm>
          <a:prstGeom prst="rect">
            <a:avLst/>
          </a:prstGeom>
        </p:spPr>
      </p:pic>
      <p:pic>
        <p:nvPicPr>
          <p:cNvPr id="12" name="Graphic 11" descr="Cloud Computing outline">
            <a:extLst>
              <a:ext uri="{FF2B5EF4-FFF2-40B4-BE49-F238E27FC236}">
                <a16:creationId xmlns:a16="http://schemas.microsoft.com/office/drawing/2014/main" id="{B8FAC559-B05D-1F3A-5A78-6C90D56677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29834" y="1237593"/>
            <a:ext cx="704194" cy="686677"/>
          </a:xfrm>
          <a:prstGeom prst="rect">
            <a:avLst/>
          </a:prstGeom>
        </p:spPr>
      </p:pic>
    </p:spTree>
    <p:extLst>
      <p:ext uri="{BB962C8B-B14F-4D97-AF65-F5344CB8AC3E}">
        <p14:creationId xmlns:p14="http://schemas.microsoft.com/office/powerpoint/2010/main" val="11683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p:txBody>
          <a:bodyPr rtlCol="0">
            <a:normAutofit/>
          </a:bodyPr>
          <a:lstStyle/>
          <a:p>
            <a:pPr rtl="0"/>
            <a:r>
              <a:rPr lang="en-GB" b="0"/>
              <a:t>Agenda</a:t>
            </a:r>
          </a:p>
        </p:txBody>
      </p:sp>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p:txBody>
          <a:bodyPr rtlCol="0"/>
          <a:lstStyle/>
          <a:p>
            <a:pPr rtl="0"/>
            <a:r>
              <a:rPr lang="en-GB"/>
              <a:t>…</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p:txBody>
          <a:bodyPr rtlCol="0"/>
          <a:lstStyle/>
          <a:p>
            <a:pPr rtl="0"/>
            <a:r>
              <a:rPr lang="en-GB">
                <a:solidFill>
                  <a:schemeClr val="bg1">
                    <a:lumMod val="50000"/>
                  </a:schemeClr>
                </a:solidFill>
              </a:rPr>
              <a:t>01. Our team </a:t>
            </a: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p:txBody>
          <a:bodyPr rtlCol="0"/>
          <a:lstStyle/>
          <a:p>
            <a:pPr rtl="0"/>
            <a:r>
              <a:rPr lang="en-GB"/>
              <a:t>…..</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p:txBody>
          <a:bodyPr rtlCol="0"/>
          <a:lstStyle/>
          <a:p>
            <a:pPr rtl="0"/>
            <a:r>
              <a:rPr lang="en-GB">
                <a:solidFill>
                  <a:schemeClr val="bg1">
                    <a:lumMod val="50000"/>
                  </a:schemeClr>
                </a:solidFill>
              </a:rPr>
              <a:t>02. Introduction and scope</a:t>
            </a:r>
          </a:p>
        </p:txBody>
      </p:sp>
      <p:sp>
        <p:nvSpPr>
          <p:cNvPr id="7" name="Text Placeholder 6">
            <a:extLst>
              <a:ext uri="{FF2B5EF4-FFF2-40B4-BE49-F238E27FC236}">
                <a16:creationId xmlns:a16="http://schemas.microsoft.com/office/drawing/2014/main" id="{3E1C152D-1AA6-9242-B5C9-B06EEE4F9661}"/>
              </a:ext>
            </a:extLst>
          </p:cNvPr>
          <p:cNvSpPr>
            <a:spLocks noGrp="1"/>
          </p:cNvSpPr>
          <p:nvPr>
            <p:ph type="body" sz="quarter" idx="19"/>
          </p:nvPr>
        </p:nvSpPr>
        <p:spPr/>
        <p:txBody>
          <a:bodyPr rtlCol="0"/>
          <a:lstStyle/>
          <a:p>
            <a:pPr rtl="0"/>
            <a:r>
              <a:rPr lang="en-GB"/>
              <a:t>-----</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p:txBody>
          <a:bodyPr rtlCol="0"/>
          <a:lstStyle/>
          <a:p>
            <a:pPr rtl="0"/>
            <a:r>
              <a:rPr lang="en-GB">
                <a:solidFill>
                  <a:schemeClr val="bg1">
                    <a:lumMod val="50000"/>
                  </a:schemeClr>
                </a:solidFill>
              </a:rPr>
              <a:t>03. Project plan</a:t>
            </a:r>
          </a:p>
        </p:txBody>
      </p:sp>
      <p:sp>
        <p:nvSpPr>
          <p:cNvPr id="9" name="Text Placeholder 8">
            <a:extLst>
              <a:ext uri="{FF2B5EF4-FFF2-40B4-BE49-F238E27FC236}">
                <a16:creationId xmlns:a16="http://schemas.microsoft.com/office/drawing/2014/main" id="{38FB4732-AB07-C54D-AF44-F8ADB6D2B8B6}"/>
              </a:ext>
            </a:extLst>
          </p:cNvPr>
          <p:cNvSpPr>
            <a:spLocks noGrp="1"/>
          </p:cNvSpPr>
          <p:nvPr>
            <p:ph type="body" sz="quarter" idx="21"/>
          </p:nvPr>
        </p:nvSpPr>
        <p:spPr/>
        <p:txBody>
          <a:bodyPr rtlCol="0"/>
          <a:lstStyle/>
          <a:p>
            <a:pPr rtl="0"/>
            <a:r>
              <a:rPr lang="en-GB"/>
              <a:t>….</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p:txBody>
          <a:bodyPr rtlCol="0"/>
          <a:lstStyle/>
          <a:p>
            <a:pPr rtl="0"/>
            <a:r>
              <a:rPr lang="en-GB">
                <a:solidFill>
                  <a:schemeClr val="bg1">
                    <a:lumMod val="50000"/>
                  </a:schemeClr>
                </a:solidFill>
              </a:rPr>
              <a:t>04. Sprints</a:t>
            </a:r>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p:txBody>
          <a:bodyPr rtlCol="0"/>
          <a:lstStyle/>
          <a:p>
            <a:pPr rtl="0"/>
            <a:r>
              <a:rPr lang="en-GB"/>
              <a:t>----</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205837"/>
          </a:xfrm>
        </p:spPr>
        <p:txBody>
          <a:bodyPr rtlCol="0"/>
          <a:lstStyle/>
          <a:p>
            <a:pPr rtl="0"/>
            <a:r>
              <a:rPr lang="en-GB">
                <a:solidFill>
                  <a:schemeClr val="bg1">
                    <a:lumMod val="50000"/>
                  </a:schemeClr>
                </a:solidFill>
              </a:rPr>
              <a:t>05. Final product and demo</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p:txBody>
          <a:bodyPr rtlCol="0"/>
          <a:lstStyle/>
          <a:p>
            <a:pPr rtl="0"/>
            <a:fld id="{294A09A9-5501-47C1-A89A-A340965A2BE2}" type="slidenum">
              <a:rPr lang="en-GB" smtClean="0"/>
              <a:pPr rtl="0"/>
              <a:t>2</a:t>
            </a:fld>
            <a:endParaRPr lang="en-GB"/>
          </a:p>
        </p:txBody>
      </p:sp>
      <p:pic>
        <p:nvPicPr>
          <p:cNvPr id="19" name="Picture 4">
            <a:extLst>
              <a:ext uri="{FF2B5EF4-FFF2-40B4-BE49-F238E27FC236}">
                <a16:creationId xmlns:a16="http://schemas.microsoft.com/office/drawing/2014/main" id="{58BF3F49-F161-1B94-E6CE-A3DBA6556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316" y="264991"/>
            <a:ext cx="2143125"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DF618E-A776-CD97-5C5B-B331B22196A4}"/>
              </a:ext>
            </a:extLst>
          </p:cNvPr>
          <p:cNvSpPr>
            <a:spLocks noGrp="1"/>
          </p:cNvSpPr>
          <p:nvPr>
            <p:ph type="dt" sz="half" idx="10"/>
          </p:nvPr>
        </p:nvSpPr>
        <p:spPr/>
        <p:txBody>
          <a:bodyPr/>
          <a:lstStyle/>
          <a:p>
            <a:pPr rtl="0"/>
            <a:fld id="{8AC5E797-DDC7-4716-ABC9-2C172A510C23}" type="datetime3">
              <a:rPr lang="en-GB" noProof="0" smtClean="0">
                <a:latin typeface="+mn-lt"/>
              </a:rPr>
              <a:t>4 October, 2024</a:t>
            </a:fld>
            <a:endParaRPr lang="en-GB" noProof="0">
              <a:latin typeface="+mn-lt"/>
            </a:endParaRPr>
          </a:p>
        </p:txBody>
      </p:sp>
      <p:pic>
        <p:nvPicPr>
          <p:cNvPr id="2" name="Picture 1" descr="A screenshot of a chatbot&#10;&#10;Description automatically generated">
            <a:extLst>
              <a:ext uri="{FF2B5EF4-FFF2-40B4-BE49-F238E27FC236}">
                <a16:creationId xmlns:a16="http://schemas.microsoft.com/office/drawing/2014/main" id="{76782BC3-BC2E-C6D6-60B6-1C1AD96F21CB}"/>
              </a:ext>
            </a:extLst>
          </p:cNvPr>
          <p:cNvPicPr>
            <a:picLocks noChangeAspect="1"/>
          </p:cNvPicPr>
          <p:nvPr/>
        </p:nvPicPr>
        <p:blipFill>
          <a:blip r:embed="rId2"/>
          <a:stretch>
            <a:fillRect/>
          </a:stretch>
        </p:blipFill>
        <p:spPr>
          <a:xfrm>
            <a:off x="1792896" y="551447"/>
            <a:ext cx="8606206" cy="5755106"/>
          </a:xfrm>
          <a:prstGeom prst="rect">
            <a:avLst/>
          </a:prstGeom>
        </p:spPr>
      </p:pic>
    </p:spTree>
    <p:extLst>
      <p:ext uri="{BB962C8B-B14F-4D97-AF65-F5344CB8AC3E}">
        <p14:creationId xmlns:p14="http://schemas.microsoft.com/office/powerpoint/2010/main" val="3272386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9B11589-8702-2A13-AE4C-620BDBF2E0A5}"/>
              </a:ext>
            </a:extLst>
          </p:cNvPr>
          <p:cNvSpPr>
            <a:spLocks noGrp="1"/>
          </p:cNvSpPr>
          <p:nvPr>
            <p:ph type="sldNum" sz="quarter" idx="12"/>
          </p:nvPr>
        </p:nvSpPr>
        <p:spPr>
          <a:xfrm>
            <a:off x="9504680" y="6221173"/>
            <a:ext cx="1463040" cy="274320"/>
          </a:xfrm>
        </p:spPr>
        <p:txBody>
          <a:bodyPr>
            <a:normAutofit/>
          </a:bodyPr>
          <a:lstStyle/>
          <a:p>
            <a:pPr rtl="0">
              <a:spcAft>
                <a:spcPts val="600"/>
              </a:spcAft>
            </a:pPr>
            <a:fld id="{294A09A9-5501-47C1-A89A-A340965A2BE2}" type="slidenum">
              <a:rPr lang="en-GB" noProof="0" smtClean="0"/>
              <a:pPr rtl="0">
                <a:spcAft>
                  <a:spcPts val="600"/>
                </a:spcAft>
              </a:pPr>
              <a:t>21</a:t>
            </a:fld>
            <a:endParaRPr lang="en-GB" noProof="0">
              <a:latin typeface="+mn-lt"/>
            </a:endParaRPr>
          </a:p>
        </p:txBody>
      </p:sp>
      <p:pic>
        <p:nvPicPr>
          <p:cNvPr id="10" name="Picture 4">
            <a:extLst>
              <a:ext uri="{FF2B5EF4-FFF2-40B4-BE49-F238E27FC236}">
                <a16:creationId xmlns:a16="http://schemas.microsoft.com/office/drawing/2014/main" id="{8F4FEE90-91BC-4661-6029-07E7208CE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956E46B-B67B-5DB0-4115-EFE18C69F236}"/>
              </a:ext>
            </a:extLst>
          </p:cNvPr>
          <p:cNvSpPr>
            <a:spLocks noGrp="1"/>
          </p:cNvSpPr>
          <p:nvPr>
            <p:ph type="title"/>
          </p:nvPr>
        </p:nvSpPr>
        <p:spPr>
          <a:xfrm>
            <a:off x="468008" y="337374"/>
            <a:ext cx="8048384" cy="1010744"/>
          </a:xfrm>
        </p:spPr>
        <p:txBody>
          <a:bodyPr>
            <a:noAutofit/>
          </a:bodyPr>
          <a:lstStyle/>
          <a:p>
            <a:r>
              <a:rPr lang="en-US" sz="3800"/>
              <a:t>Developer Team </a:t>
            </a:r>
            <a:r>
              <a:rPr lang="en-GB" sz="3800" b="0">
                <a:solidFill>
                  <a:schemeClr val="tx1"/>
                </a:solidFill>
              </a:rPr>
              <a:t>Responsibilities</a:t>
            </a:r>
            <a:endParaRPr lang="en-US" sz="3800">
              <a:solidFill>
                <a:schemeClr val="tx1"/>
              </a:solidFill>
            </a:endParaRPr>
          </a:p>
        </p:txBody>
      </p:sp>
      <p:sp>
        <p:nvSpPr>
          <p:cNvPr id="25" name="Rectangle 24">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210312" y="226665"/>
            <a:ext cx="11722608" cy="6382512"/>
          </a:xfrm>
          <a:prstGeom prst="rect">
            <a:avLst/>
          </a:prstGeom>
          <a:noFill/>
          <a:ln w="6350" cap="flat" cmpd="sng" algn="ctr">
            <a:noFill/>
            <a:prstDash val="solid"/>
          </a:ln>
          <a:effectLst>
            <a:softEdge rad="0"/>
          </a:effec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30" name="TextBox 17">
            <a:extLst>
              <a:ext uri="{FF2B5EF4-FFF2-40B4-BE49-F238E27FC236}">
                <a16:creationId xmlns:a16="http://schemas.microsoft.com/office/drawing/2014/main" id="{7E0A4008-B834-D6AE-479D-3A49925E3103}"/>
              </a:ext>
            </a:extLst>
          </p:cNvPr>
          <p:cNvSpPr txBox="1"/>
          <p:nvPr/>
        </p:nvSpPr>
        <p:spPr>
          <a:xfrm>
            <a:off x="4337379" y="2103301"/>
            <a:ext cx="3537042" cy="46474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t>Sprint 2: Implementation</a:t>
            </a:r>
            <a:endParaRPr lang="en-US"/>
          </a:p>
          <a:p>
            <a:endParaRPr lang="en-US" sz="1200" b="1">
              <a:ea typeface="+mn-lt"/>
              <a:cs typeface="+mn-lt"/>
            </a:endParaRPr>
          </a:p>
          <a:p>
            <a:r>
              <a:rPr lang="en-US" sz="1400" b="1">
                <a:ea typeface="+mn-lt"/>
                <a:cs typeface="+mn-lt"/>
              </a:rPr>
              <a:t>Project Setup:</a:t>
            </a:r>
            <a:endParaRPr lang="en-US" sz="1400"/>
          </a:p>
          <a:p>
            <a:pPr marL="171450" indent="-171450">
              <a:buFont typeface="Arial"/>
              <a:buChar char="•"/>
            </a:pPr>
            <a:r>
              <a:rPr lang="en-US" sz="1400">
                <a:ea typeface="+mn-lt"/>
                <a:cs typeface="+mn-lt"/>
              </a:rPr>
              <a:t>Set up version control, create environments and establish necessary tools.</a:t>
            </a:r>
            <a:endParaRPr lang="en-US" sz="1400"/>
          </a:p>
          <a:p>
            <a:endParaRPr lang="en-US" sz="1400" b="1">
              <a:ea typeface="+mn-lt"/>
              <a:cs typeface="+mn-lt"/>
            </a:endParaRPr>
          </a:p>
          <a:p>
            <a:r>
              <a:rPr lang="en-US" sz="1400" b="1">
                <a:ea typeface="+mn-lt"/>
                <a:cs typeface="+mn-lt"/>
              </a:rPr>
              <a:t>Backend Functionality:</a:t>
            </a:r>
            <a:endParaRPr lang="en-US" sz="1400"/>
          </a:p>
          <a:p>
            <a:pPr marL="171450" indent="-171450">
              <a:buFont typeface="Arial"/>
              <a:buChar char="•"/>
            </a:pPr>
            <a:r>
              <a:rPr lang="en-US" sz="1400">
                <a:ea typeface="+mn-lt"/>
                <a:cs typeface="+mn-lt"/>
              </a:rPr>
              <a:t>Implement core backend logic.</a:t>
            </a:r>
            <a:endParaRPr lang="en-US" sz="1400"/>
          </a:p>
          <a:p>
            <a:endParaRPr lang="en-US" sz="1400" b="1">
              <a:ea typeface="+mn-lt"/>
              <a:cs typeface="+mn-lt"/>
            </a:endParaRPr>
          </a:p>
          <a:p>
            <a:r>
              <a:rPr lang="en-US" sz="1400" b="1">
                <a:ea typeface="+mn-lt"/>
                <a:cs typeface="+mn-lt"/>
              </a:rPr>
              <a:t>Front End Functionality:</a:t>
            </a:r>
            <a:endParaRPr lang="en-US" sz="1400"/>
          </a:p>
          <a:p>
            <a:pPr marL="171450" indent="-171450">
              <a:buFont typeface="Arial"/>
              <a:buChar char="•"/>
            </a:pPr>
            <a:r>
              <a:rPr lang="en-US" sz="1400">
                <a:ea typeface="+mn-lt"/>
                <a:cs typeface="+mn-lt"/>
              </a:rPr>
              <a:t>Develop the user-facing elements</a:t>
            </a:r>
            <a:endParaRPr lang="en-US" sz="1400"/>
          </a:p>
          <a:p>
            <a:endParaRPr lang="en-US" sz="1400">
              <a:ea typeface="+mn-lt"/>
              <a:cs typeface="+mn-lt"/>
            </a:endParaRPr>
          </a:p>
          <a:p>
            <a:r>
              <a:rPr lang="en-US" sz="1400" b="1">
                <a:ea typeface="+mn-lt"/>
                <a:cs typeface="+mn-lt"/>
              </a:rPr>
              <a:t>Code Coverage Unit Tests:</a:t>
            </a:r>
            <a:endParaRPr lang="en-US" sz="1400"/>
          </a:p>
          <a:p>
            <a:pPr marL="171450" indent="-171450">
              <a:buFont typeface="Arial"/>
              <a:buChar char="•"/>
            </a:pPr>
            <a:r>
              <a:rPr lang="en-US" sz="1400">
                <a:ea typeface="+mn-lt"/>
                <a:cs typeface="+mn-lt"/>
              </a:rPr>
              <a:t>Write unit tests for code correctness.</a:t>
            </a:r>
          </a:p>
          <a:p>
            <a:endParaRPr lang="en-US" sz="1400" b="1">
              <a:ea typeface="+mn-lt"/>
              <a:cs typeface="+mn-lt"/>
            </a:endParaRPr>
          </a:p>
          <a:p>
            <a:r>
              <a:rPr lang="en-US" sz="1400" b="1">
                <a:ea typeface="+mn-lt"/>
                <a:cs typeface="+mn-lt"/>
              </a:rPr>
              <a:t>Database Connection:</a:t>
            </a:r>
            <a:endParaRPr lang="en-US" sz="1400"/>
          </a:p>
          <a:p>
            <a:pPr marL="171450" indent="-171450">
              <a:buFont typeface="Arial"/>
              <a:buChar char="•"/>
            </a:pPr>
            <a:r>
              <a:rPr lang="en-US" sz="1400"/>
              <a:t>Ensure proper communication between the application and the database.</a:t>
            </a:r>
          </a:p>
          <a:p>
            <a:pPr marL="171450" indent="-171450">
              <a:buFont typeface="Arial"/>
              <a:buChar char="•"/>
            </a:pPr>
            <a:endParaRPr lang="en-US" sz="1200"/>
          </a:p>
        </p:txBody>
      </p:sp>
      <p:sp>
        <p:nvSpPr>
          <p:cNvPr id="31" name="TextBox 18">
            <a:extLst>
              <a:ext uri="{FF2B5EF4-FFF2-40B4-BE49-F238E27FC236}">
                <a16:creationId xmlns:a16="http://schemas.microsoft.com/office/drawing/2014/main" id="{76CF2C9E-F842-111B-9693-B5C985A75924}"/>
              </a:ext>
            </a:extLst>
          </p:cNvPr>
          <p:cNvSpPr txBox="1"/>
          <p:nvPr/>
        </p:nvSpPr>
        <p:spPr>
          <a:xfrm>
            <a:off x="7971111" y="2103300"/>
            <a:ext cx="3266857" cy="4093428"/>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solidFill>
                  <a:srgbClr val="00B050"/>
                </a:solidFill>
                <a:ea typeface="+mn-lt"/>
                <a:cs typeface="+mn-lt"/>
              </a:rPr>
              <a:t>Sprint 3: Wrapping Up</a:t>
            </a:r>
            <a:endParaRPr lang="en-US">
              <a:solidFill>
                <a:srgbClr val="00B050"/>
              </a:solidFill>
              <a:ea typeface="+mn-lt"/>
              <a:cs typeface="+mn-lt"/>
            </a:endParaRPr>
          </a:p>
          <a:p>
            <a:endParaRPr lang="en-US" sz="1200" b="1">
              <a:ea typeface="+mn-lt"/>
              <a:cs typeface="+mn-lt"/>
            </a:endParaRPr>
          </a:p>
          <a:p>
            <a:endParaRPr lang="en-US" sz="1400" b="1"/>
          </a:p>
          <a:p>
            <a:r>
              <a:rPr lang="en-US" sz="1400" b="1">
                <a:ea typeface="+mn-lt"/>
                <a:cs typeface="+mn-lt"/>
              </a:rPr>
              <a:t>Final Integration and Consolidation:</a:t>
            </a:r>
            <a:endParaRPr lang="en-US" sz="1400"/>
          </a:p>
          <a:p>
            <a:pPr marL="171450" indent="-171450">
              <a:buFont typeface="Arial"/>
              <a:buChar char="•"/>
            </a:pPr>
            <a:r>
              <a:rPr lang="en-US" sz="1400">
                <a:ea typeface="+mn-lt"/>
                <a:cs typeface="+mn-lt"/>
              </a:rPr>
              <a:t>Bring all components (frontend, backend, database) together.</a:t>
            </a:r>
          </a:p>
          <a:p>
            <a:endParaRPr lang="en-US" sz="1400" b="1">
              <a:ea typeface="+mn-lt"/>
              <a:cs typeface="+mn-lt"/>
            </a:endParaRPr>
          </a:p>
          <a:p>
            <a:r>
              <a:rPr lang="en-US" sz="1400" b="1">
                <a:ea typeface="+mn-lt"/>
                <a:cs typeface="+mn-lt"/>
              </a:rPr>
              <a:t>Hosting:</a:t>
            </a:r>
            <a:endParaRPr lang="en-US" sz="1400"/>
          </a:p>
          <a:p>
            <a:pPr marL="171450" indent="-171450">
              <a:buFont typeface="Arial"/>
              <a:buChar char="•"/>
            </a:pPr>
            <a:r>
              <a:rPr lang="en-US" sz="1400">
                <a:ea typeface="+mn-lt"/>
                <a:cs typeface="+mn-lt"/>
              </a:rPr>
              <a:t>Confirm deployment of the application on a cloud platform or server, configure environments, and ensure it is accessible to users.</a:t>
            </a:r>
            <a:endParaRPr lang="en-US" sz="1400"/>
          </a:p>
          <a:p>
            <a:endParaRPr lang="en-US" sz="1400" b="1">
              <a:ea typeface="+mn-lt"/>
              <a:cs typeface="+mn-lt"/>
            </a:endParaRPr>
          </a:p>
          <a:p>
            <a:r>
              <a:rPr lang="en-US" sz="1400" b="1">
                <a:ea typeface="+mn-lt"/>
                <a:cs typeface="+mn-lt"/>
              </a:rPr>
              <a:t>Hosted Database Connection:</a:t>
            </a:r>
            <a:endParaRPr lang="en-US" sz="1400"/>
          </a:p>
          <a:p>
            <a:pPr marL="171450" indent="-171450">
              <a:buFont typeface="Arial"/>
              <a:buChar char="•"/>
            </a:pPr>
            <a:r>
              <a:rPr lang="en-US" sz="1400">
                <a:ea typeface="+mn-lt"/>
                <a:cs typeface="+mn-lt"/>
              </a:rPr>
              <a:t>Confirm and test a production-ready database.</a:t>
            </a:r>
            <a:endParaRPr lang="en-US" sz="1400"/>
          </a:p>
          <a:p>
            <a:pPr algn="ctr"/>
            <a:endParaRPr lang="en-US" b="1"/>
          </a:p>
        </p:txBody>
      </p:sp>
      <p:sp>
        <p:nvSpPr>
          <p:cNvPr id="34" name="TextBox 13">
            <a:extLst>
              <a:ext uri="{FF2B5EF4-FFF2-40B4-BE49-F238E27FC236}">
                <a16:creationId xmlns:a16="http://schemas.microsoft.com/office/drawing/2014/main" id="{A66902C8-F0C2-3919-F183-9AB79AE7DD96}"/>
              </a:ext>
            </a:extLst>
          </p:cNvPr>
          <p:cNvSpPr txBox="1"/>
          <p:nvPr/>
        </p:nvSpPr>
        <p:spPr>
          <a:xfrm>
            <a:off x="602086" y="2103301"/>
            <a:ext cx="3077999" cy="424731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ea typeface="+mn-lt"/>
                <a:cs typeface="+mn-lt"/>
              </a:rPr>
              <a:t>Sprint 1: Planning &amp; Designing </a:t>
            </a:r>
            <a:endParaRPr lang="en-US">
              <a:ea typeface="+mn-lt"/>
              <a:cs typeface="+mn-lt"/>
            </a:endParaRPr>
          </a:p>
          <a:p>
            <a:endParaRPr lang="en-US" sz="1400" b="1">
              <a:ea typeface="+mn-lt"/>
              <a:cs typeface="+mn-lt"/>
            </a:endParaRPr>
          </a:p>
          <a:p>
            <a:r>
              <a:rPr lang="en-US" sz="1400" b="1">
                <a:ea typeface="+mn-lt"/>
                <a:cs typeface="+mn-lt"/>
              </a:rPr>
              <a:t>System Architecture Diagram:</a:t>
            </a:r>
            <a:endParaRPr lang="en-US" sz="1400"/>
          </a:p>
          <a:p>
            <a:pPr marL="171450" indent="-171450">
              <a:buFont typeface="Arial"/>
              <a:buChar char="•"/>
            </a:pPr>
            <a:r>
              <a:rPr lang="en-US" sz="1400">
                <a:ea typeface="+mn-lt"/>
                <a:cs typeface="+mn-lt"/>
              </a:rPr>
              <a:t>Define the overall structure of the application.</a:t>
            </a:r>
            <a:endParaRPr lang="en-US" sz="1400"/>
          </a:p>
          <a:p>
            <a:pPr marL="171450" indent="-171450">
              <a:buFont typeface="Arial"/>
              <a:buChar char="•"/>
            </a:pPr>
            <a:endParaRPr lang="en-US" sz="1400">
              <a:ea typeface="+mn-lt"/>
              <a:cs typeface="+mn-lt"/>
            </a:endParaRPr>
          </a:p>
          <a:p>
            <a:r>
              <a:rPr lang="en-US" sz="1400" b="1">
                <a:ea typeface="+mn-lt"/>
                <a:cs typeface="+mn-lt"/>
              </a:rPr>
              <a:t>Control Flow Diagram:</a:t>
            </a:r>
            <a:endParaRPr lang="en-US" sz="1400"/>
          </a:p>
          <a:p>
            <a:pPr marL="171450" indent="-171450">
              <a:buFont typeface="Arial"/>
              <a:buChar char="•"/>
            </a:pPr>
            <a:r>
              <a:rPr lang="en-US" sz="1400">
                <a:ea typeface="+mn-lt"/>
                <a:cs typeface="+mn-lt"/>
              </a:rPr>
              <a:t>Map out how data and control signals flow through the system.</a:t>
            </a:r>
            <a:endParaRPr lang="en-US" sz="1400"/>
          </a:p>
          <a:p>
            <a:pPr marL="171450" indent="-171450">
              <a:buFont typeface="Arial"/>
              <a:buChar char="•"/>
            </a:pPr>
            <a:endParaRPr lang="en-US" sz="1400">
              <a:ea typeface="+mn-lt"/>
              <a:cs typeface="+mn-lt"/>
            </a:endParaRPr>
          </a:p>
          <a:p>
            <a:r>
              <a:rPr lang="en-US" sz="1400" b="1">
                <a:ea typeface="+mn-lt"/>
                <a:cs typeface="+mn-lt"/>
              </a:rPr>
              <a:t>Front End Wireframe:</a:t>
            </a:r>
            <a:endParaRPr lang="en-US" sz="1400"/>
          </a:p>
          <a:p>
            <a:pPr marL="171450" indent="-171450">
              <a:buFont typeface="Arial"/>
              <a:buChar char="•"/>
            </a:pPr>
            <a:r>
              <a:rPr lang="en-US" sz="1400">
                <a:ea typeface="+mn-lt"/>
                <a:cs typeface="+mn-lt"/>
              </a:rPr>
              <a:t>Create a visual prototype of the user interface, outlining the layout and flow between screens, including key interactions and features.</a:t>
            </a:r>
            <a:endParaRPr lang="en-US" sz="1400"/>
          </a:p>
          <a:p>
            <a:pPr algn="l"/>
            <a:endParaRPr lang="en-US" sz="2000"/>
          </a:p>
        </p:txBody>
      </p:sp>
      <p:sp>
        <p:nvSpPr>
          <p:cNvPr id="45" name="Rectangle: Rounded Corners 44">
            <a:extLst>
              <a:ext uri="{FF2B5EF4-FFF2-40B4-BE49-F238E27FC236}">
                <a16:creationId xmlns:a16="http://schemas.microsoft.com/office/drawing/2014/main" id="{A390DAEE-714E-32AC-872E-BC01BD8756D7}"/>
              </a:ext>
            </a:extLst>
          </p:cNvPr>
          <p:cNvSpPr/>
          <p:nvPr/>
        </p:nvSpPr>
        <p:spPr>
          <a:xfrm>
            <a:off x="408808" y="1980091"/>
            <a:ext cx="3465877" cy="45434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6AC2E9FF-1B9F-CA80-25F4-A6372341F206}"/>
              </a:ext>
            </a:extLst>
          </p:cNvPr>
          <p:cNvSpPr/>
          <p:nvPr/>
        </p:nvSpPr>
        <p:spPr>
          <a:xfrm>
            <a:off x="4114482" y="1995552"/>
            <a:ext cx="3597104" cy="45434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BDF48C3-65B1-BDCE-A60E-9423FDF7FE58}"/>
              </a:ext>
            </a:extLst>
          </p:cNvPr>
          <p:cNvSpPr/>
          <p:nvPr/>
        </p:nvSpPr>
        <p:spPr>
          <a:xfrm>
            <a:off x="7906186" y="1965979"/>
            <a:ext cx="3395322" cy="4543425"/>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Tools outline">
            <a:extLst>
              <a:ext uri="{FF2B5EF4-FFF2-40B4-BE49-F238E27FC236}">
                <a16:creationId xmlns:a16="http://schemas.microsoft.com/office/drawing/2014/main" id="{AF1FEE84-D35B-384C-66E2-9729D84457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2455" y="1377731"/>
            <a:ext cx="546538" cy="546538"/>
          </a:xfrm>
          <a:prstGeom prst="rect">
            <a:avLst/>
          </a:prstGeom>
        </p:spPr>
      </p:pic>
      <p:pic>
        <p:nvPicPr>
          <p:cNvPr id="11" name="Graphic 10" descr="Research outline">
            <a:extLst>
              <a:ext uri="{FF2B5EF4-FFF2-40B4-BE49-F238E27FC236}">
                <a16:creationId xmlns:a16="http://schemas.microsoft.com/office/drawing/2014/main" id="{2B24B6CB-3343-FF66-212A-5EEADB25D9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3489" y="1342697"/>
            <a:ext cx="625366" cy="616607"/>
          </a:xfrm>
          <a:prstGeom prst="rect">
            <a:avLst/>
          </a:prstGeom>
        </p:spPr>
      </p:pic>
      <p:pic>
        <p:nvPicPr>
          <p:cNvPr id="12" name="Graphic 11" descr="Cloud Computing outline">
            <a:extLst>
              <a:ext uri="{FF2B5EF4-FFF2-40B4-BE49-F238E27FC236}">
                <a16:creationId xmlns:a16="http://schemas.microsoft.com/office/drawing/2014/main" id="{B8FAC559-B05D-1F3A-5A78-6C90D56677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29834" y="1237593"/>
            <a:ext cx="704194" cy="686677"/>
          </a:xfrm>
          <a:prstGeom prst="rect">
            <a:avLst/>
          </a:prstGeom>
        </p:spPr>
      </p:pic>
    </p:spTree>
    <p:extLst>
      <p:ext uri="{BB962C8B-B14F-4D97-AF65-F5344CB8AC3E}">
        <p14:creationId xmlns:p14="http://schemas.microsoft.com/office/powerpoint/2010/main" val="4088422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868773" y="593313"/>
            <a:ext cx="7560545" cy="610863"/>
          </a:xfrm>
        </p:spPr>
        <p:txBody>
          <a:bodyPr rtlCol="0">
            <a:normAutofit/>
          </a:bodyPr>
          <a:lstStyle/>
          <a:p>
            <a:pPr rtl="0"/>
            <a:r>
              <a:rPr lang="en-GB" sz="3800" b="0">
                <a:solidFill>
                  <a:schemeClr val="tx1"/>
                </a:solidFill>
              </a:rPr>
              <a:t>Testing Team Responsibilities</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p:txBody>
          <a:bodyPr rtlCol="0"/>
          <a:lstStyle/>
          <a:p>
            <a:pPr rtl="0"/>
            <a:fld id="{294A09A9-5501-47C1-A89A-A340965A2BE2}" type="slidenum">
              <a:rPr lang="en-GB" smtClean="0"/>
              <a:pPr rtl="0"/>
              <a:t>22</a:t>
            </a:fld>
            <a:endParaRPr lang="en-GB"/>
          </a:p>
        </p:txBody>
      </p:sp>
      <p:pic>
        <p:nvPicPr>
          <p:cNvPr id="10" name="Picture 4">
            <a:extLst>
              <a:ext uri="{FF2B5EF4-FFF2-40B4-BE49-F238E27FC236}">
                <a16:creationId xmlns:a16="http://schemas.microsoft.com/office/drawing/2014/main" id="{820B754F-0710-21BB-3CF0-B0AAFA6CF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9883F7FC-0286-70DB-75B3-E15E6E544572}"/>
              </a:ext>
            </a:extLst>
          </p:cNvPr>
          <p:cNvSpPr/>
          <p:nvPr/>
        </p:nvSpPr>
        <p:spPr>
          <a:xfrm>
            <a:off x="408808" y="1980091"/>
            <a:ext cx="3465877" cy="4308873"/>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9631846-5EDC-4125-CD14-F1CD3212767A}"/>
              </a:ext>
            </a:extLst>
          </p:cNvPr>
          <p:cNvSpPr/>
          <p:nvPr/>
        </p:nvSpPr>
        <p:spPr>
          <a:xfrm>
            <a:off x="4210048" y="1983497"/>
            <a:ext cx="3395322" cy="430887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E4271F3-6D8D-29EA-7E00-93EF719AE638}"/>
              </a:ext>
            </a:extLst>
          </p:cNvPr>
          <p:cNvSpPr/>
          <p:nvPr/>
        </p:nvSpPr>
        <p:spPr>
          <a:xfrm>
            <a:off x="7906186" y="1965979"/>
            <a:ext cx="3395322" cy="45434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E413104-3ACA-1E11-6532-0889E6E6E9AD}"/>
              </a:ext>
            </a:extLst>
          </p:cNvPr>
          <p:cNvSpPr txBox="1"/>
          <p:nvPr/>
        </p:nvSpPr>
        <p:spPr>
          <a:xfrm>
            <a:off x="523202" y="2095856"/>
            <a:ext cx="323708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Sprint 1: Test Planning and Objectives</a:t>
            </a:r>
            <a:endParaRPr lang="en-US">
              <a:solidFill>
                <a:srgbClr val="00B050"/>
              </a:solidFill>
            </a:endParaRPr>
          </a:p>
          <a:p>
            <a:endParaRPr lang="en-US" sz="1600" b="1"/>
          </a:p>
          <a:p>
            <a:r>
              <a:rPr lang="en-US" sz="1400" b="1"/>
              <a:t>Focus</a:t>
            </a:r>
            <a:r>
              <a:rPr lang="en-US" sz="1400"/>
              <a:t>: Establishing test objectives and acceptance criteria for user stories.</a:t>
            </a:r>
            <a:br>
              <a:rPr lang="en-US" sz="1400"/>
            </a:br>
            <a:endParaRPr lang="en-US" sz="1400"/>
          </a:p>
          <a:p>
            <a:r>
              <a:rPr lang="en-US" sz="1400" b="1"/>
              <a:t>Activities</a:t>
            </a:r>
            <a:r>
              <a:rPr lang="en-US" sz="1400"/>
              <a:t>:</a:t>
            </a:r>
          </a:p>
          <a:p>
            <a:pPr marL="228600" lvl="1" indent="-228600">
              <a:buFont typeface=""/>
              <a:buChar char="•"/>
            </a:pPr>
            <a:r>
              <a:rPr lang="en-US" sz="1400"/>
              <a:t>Created user stories with corresponding acceptance criteria.</a:t>
            </a:r>
          </a:p>
          <a:p>
            <a:pPr marL="228600" lvl="1" indent="-228600">
              <a:buFont typeface=""/>
              <a:buChar char="•"/>
            </a:pPr>
            <a:r>
              <a:rPr lang="en-US" sz="1400"/>
              <a:t>Developed the test plan to outline test scope, approach, and objectives.</a:t>
            </a:r>
            <a:br>
              <a:rPr lang="en-US" sz="1400"/>
            </a:br>
            <a:endParaRPr lang="en-US" sz="1400"/>
          </a:p>
          <a:p>
            <a:r>
              <a:rPr lang="en-US" sz="1400" b="1"/>
              <a:t>Deliverable</a:t>
            </a:r>
            <a:r>
              <a:rPr lang="en-US" sz="1400"/>
              <a:t>: Completed test plan.</a:t>
            </a:r>
          </a:p>
        </p:txBody>
      </p:sp>
      <p:sp>
        <p:nvSpPr>
          <p:cNvPr id="15" name="TextBox 14">
            <a:extLst>
              <a:ext uri="{FF2B5EF4-FFF2-40B4-BE49-F238E27FC236}">
                <a16:creationId xmlns:a16="http://schemas.microsoft.com/office/drawing/2014/main" id="{FAF2ACA7-39BA-9B92-4C8B-417635F7332F}"/>
              </a:ext>
            </a:extLst>
          </p:cNvPr>
          <p:cNvSpPr txBox="1"/>
          <p:nvPr/>
        </p:nvSpPr>
        <p:spPr>
          <a:xfrm>
            <a:off x="4292177" y="2801175"/>
            <a:ext cx="3406421"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Focus</a:t>
            </a:r>
            <a:r>
              <a:rPr lang="en-US" sz="1400"/>
              <a:t>: Completing development work with industry standard unit test coverage of service logic.</a:t>
            </a:r>
            <a:br>
              <a:rPr lang="en-US" sz="1400"/>
            </a:br>
            <a:endParaRPr lang="en-US" sz="1400"/>
          </a:p>
          <a:p>
            <a:r>
              <a:rPr lang="en-US" sz="1400" b="1"/>
              <a:t>Activities</a:t>
            </a:r>
            <a:r>
              <a:rPr lang="en-US" sz="1400"/>
              <a:t>:</a:t>
            </a:r>
          </a:p>
          <a:p>
            <a:pPr marL="228600" lvl="1" indent="-228600">
              <a:buFont typeface="Arial,Sans-Serif"/>
              <a:buChar char="•"/>
            </a:pPr>
            <a:r>
              <a:rPr lang="en-US" sz="1400"/>
              <a:t>Ensured all service logic has extensive unit test coverage.</a:t>
            </a:r>
          </a:p>
          <a:p>
            <a:pPr marL="228600" lvl="1" indent="-228600">
              <a:buFont typeface="Arial,Sans-Serif"/>
              <a:buChar char="•"/>
            </a:pPr>
            <a:r>
              <a:rPr lang="en-US" sz="1400"/>
              <a:t>Ongoing work to generate a unit test coverage report.</a:t>
            </a:r>
          </a:p>
          <a:p>
            <a:pPr marL="0" lvl="1"/>
            <a:endParaRPr lang="en-US" sz="1400"/>
          </a:p>
          <a:p>
            <a:pPr marL="0" lvl="1"/>
            <a:r>
              <a:rPr lang="en-US" sz="1400" b="1"/>
              <a:t>Deliverable</a:t>
            </a:r>
            <a:r>
              <a:rPr lang="en-US" sz="1400"/>
              <a:t>: Unit test coverage report.</a:t>
            </a:r>
            <a:endParaRPr lang="en-US"/>
          </a:p>
          <a:p>
            <a:endParaRPr lang="en-US" sz="1400"/>
          </a:p>
        </p:txBody>
      </p:sp>
      <p:sp>
        <p:nvSpPr>
          <p:cNvPr id="16" name="TextBox 15">
            <a:extLst>
              <a:ext uri="{FF2B5EF4-FFF2-40B4-BE49-F238E27FC236}">
                <a16:creationId xmlns:a16="http://schemas.microsoft.com/office/drawing/2014/main" id="{97A9F6DC-F8DF-7C87-A98E-2F6A59457842}"/>
              </a:ext>
            </a:extLst>
          </p:cNvPr>
          <p:cNvSpPr txBox="1"/>
          <p:nvPr/>
        </p:nvSpPr>
        <p:spPr>
          <a:xfrm>
            <a:off x="4371623" y="2015066"/>
            <a:ext cx="3081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2: Development and Unit Test Coverage</a:t>
            </a:r>
            <a:endParaRPr lang="en-US" sz="2000"/>
          </a:p>
        </p:txBody>
      </p:sp>
      <p:sp>
        <p:nvSpPr>
          <p:cNvPr id="17" name="TextBox 16">
            <a:extLst>
              <a:ext uri="{FF2B5EF4-FFF2-40B4-BE49-F238E27FC236}">
                <a16:creationId xmlns:a16="http://schemas.microsoft.com/office/drawing/2014/main" id="{5396C651-08D5-7633-4E3C-AEE47D278F04}"/>
              </a:ext>
            </a:extLst>
          </p:cNvPr>
          <p:cNvSpPr txBox="1"/>
          <p:nvPr/>
        </p:nvSpPr>
        <p:spPr>
          <a:xfrm>
            <a:off x="7999414" y="2109818"/>
            <a:ext cx="3208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3: Exploratory &amp; User Acceptance Testing</a:t>
            </a:r>
            <a:endParaRPr lang="en-US" sz="2000"/>
          </a:p>
        </p:txBody>
      </p:sp>
      <p:sp>
        <p:nvSpPr>
          <p:cNvPr id="18" name="TextBox 17">
            <a:extLst>
              <a:ext uri="{FF2B5EF4-FFF2-40B4-BE49-F238E27FC236}">
                <a16:creationId xmlns:a16="http://schemas.microsoft.com/office/drawing/2014/main" id="{B7A03905-E118-F9D8-8CC0-180F7F993641}"/>
              </a:ext>
            </a:extLst>
          </p:cNvPr>
          <p:cNvSpPr txBox="1"/>
          <p:nvPr/>
        </p:nvSpPr>
        <p:spPr>
          <a:xfrm>
            <a:off x="7940733" y="2817274"/>
            <a:ext cx="3406422"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Focus</a:t>
            </a:r>
            <a:r>
              <a:rPr lang="en-US" sz="1400"/>
              <a:t>: Perform exploratory and user acceptance testing based on the test plan.</a:t>
            </a:r>
            <a:br>
              <a:rPr lang="en-US" sz="1400"/>
            </a:br>
            <a:endParaRPr lang="en-US" sz="1400"/>
          </a:p>
          <a:p>
            <a:r>
              <a:rPr lang="en-US" sz="1400" b="1"/>
              <a:t>Activities</a:t>
            </a:r>
            <a:r>
              <a:rPr lang="en-US" sz="1400"/>
              <a:t>:</a:t>
            </a:r>
          </a:p>
          <a:p>
            <a:pPr marL="228600" lvl="1" indent="-228600">
              <a:buFont typeface=""/>
              <a:buChar char="•"/>
            </a:pPr>
            <a:r>
              <a:rPr lang="en-US" sz="1400"/>
              <a:t>Created an exploratory test charter based on the test plan.</a:t>
            </a:r>
          </a:p>
          <a:p>
            <a:pPr marL="228600" lvl="1" indent="-228600">
              <a:buFont typeface=""/>
              <a:buChar char="•"/>
            </a:pPr>
            <a:r>
              <a:rPr lang="en-US" sz="1400"/>
              <a:t>user acceptance testing using predefined criteria.</a:t>
            </a:r>
            <a:br>
              <a:rPr lang="en-US" sz="1400"/>
            </a:br>
            <a:endParaRPr lang="en-US" sz="1400"/>
          </a:p>
          <a:p>
            <a:r>
              <a:rPr lang="en-US" sz="1400" b="1"/>
              <a:t>Deliverable</a:t>
            </a:r>
            <a:r>
              <a:rPr lang="en-US" sz="1400"/>
              <a:t>: User acceptance testing results and exploratory test</a:t>
            </a:r>
            <a:r>
              <a:rPr lang="en-US" sz="1600"/>
              <a:t> </a:t>
            </a:r>
            <a:r>
              <a:rPr lang="en-US" sz="1400"/>
              <a:t>charter.</a:t>
            </a:r>
          </a:p>
          <a:p>
            <a:endParaRPr lang="en-US"/>
          </a:p>
          <a:p>
            <a:endParaRPr lang="en-US"/>
          </a:p>
          <a:p>
            <a:endParaRPr lang="en-US"/>
          </a:p>
          <a:p>
            <a:endParaRPr lang="en-US"/>
          </a:p>
          <a:p>
            <a:endParaRPr lang="en-US"/>
          </a:p>
        </p:txBody>
      </p:sp>
      <p:pic>
        <p:nvPicPr>
          <p:cNvPr id="4" name="Graphic 3" descr="Research outline">
            <a:extLst>
              <a:ext uri="{FF2B5EF4-FFF2-40B4-BE49-F238E27FC236}">
                <a16:creationId xmlns:a16="http://schemas.microsoft.com/office/drawing/2014/main" id="{60AC2B16-E1EB-2D0D-15B1-EDBFE32AB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65889" y="1355397"/>
            <a:ext cx="625366" cy="616607"/>
          </a:xfrm>
          <a:prstGeom prst="rect">
            <a:avLst/>
          </a:prstGeom>
        </p:spPr>
      </p:pic>
      <p:pic>
        <p:nvPicPr>
          <p:cNvPr id="7" name="Graphic 6" descr="Tools outline">
            <a:extLst>
              <a:ext uri="{FF2B5EF4-FFF2-40B4-BE49-F238E27FC236}">
                <a16:creationId xmlns:a16="http://schemas.microsoft.com/office/drawing/2014/main" id="{E3C05FE1-68D4-67A5-53EB-1C9B05F96F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2455" y="1377731"/>
            <a:ext cx="546538" cy="546538"/>
          </a:xfrm>
          <a:prstGeom prst="rect">
            <a:avLst/>
          </a:prstGeom>
        </p:spPr>
      </p:pic>
      <p:pic>
        <p:nvPicPr>
          <p:cNvPr id="12" name="Graphic 11" descr="Cloud Computing outline">
            <a:extLst>
              <a:ext uri="{FF2B5EF4-FFF2-40B4-BE49-F238E27FC236}">
                <a16:creationId xmlns:a16="http://schemas.microsoft.com/office/drawing/2014/main" id="{BA81BDF8-22E5-8BCD-8770-4DD7680DFB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29834" y="1237593"/>
            <a:ext cx="704194" cy="686677"/>
          </a:xfrm>
          <a:prstGeom prst="rect">
            <a:avLst/>
          </a:prstGeom>
        </p:spPr>
      </p:pic>
    </p:spTree>
    <p:extLst>
      <p:ext uri="{BB962C8B-B14F-4D97-AF65-F5344CB8AC3E}">
        <p14:creationId xmlns:p14="http://schemas.microsoft.com/office/powerpoint/2010/main" val="3121504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p:txBody>
          <a:bodyPr rtlCol="0"/>
          <a:lstStyle/>
          <a:p>
            <a:pPr rtl="0"/>
            <a:fld id="{294A09A9-5501-47C1-A89A-A340965A2BE2}" type="slidenum">
              <a:rPr lang="en-GB" smtClean="0"/>
              <a:pPr rtl="0"/>
              <a:t>23</a:t>
            </a:fld>
            <a:endParaRPr lang="en-GB"/>
          </a:p>
        </p:txBody>
      </p:sp>
      <p:pic>
        <p:nvPicPr>
          <p:cNvPr id="10" name="Picture 4">
            <a:extLst>
              <a:ext uri="{FF2B5EF4-FFF2-40B4-BE49-F238E27FC236}">
                <a16:creationId xmlns:a16="http://schemas.microsoft.com/office/drawing/2014/main" id="{820B754F-0710-21BB-3CF0-B0AAFA6CF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9883F7FC-0286-70DB-75B3-E15E6E544572}"/>
              </a:ext>
            </a:extLst>
          </p:cNvPr>
          <p:cNvSpPr/>
          <p:nvPr/>
        </p:nvSpPr>
        <p:spPr>
          <a:xfrm>
            <a:off x="408808" y="1980091"/>
            <a:ext cx="3465877" cy="4308873"/>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9631846-5EDC-4125-CD14-F1CD3212767A}"/>
              </a:ext>
            </a:extLst>
          </p:cNvPr>
          <p:cNvSpPr/>
          <p:nvPr/>
        </p:nvSpPr>
        <p:spPr>
          <a:xfrm>
            <a:off x="4210048" y="1983497"/>
            <a:ext cx="3395322" cy="4308872"/>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E4271F3-6D8D-29EA-7E00-93EF719AE638}"/>
              </a:ext>
            </a:extLst>
          </p:cNvPr>
          <p:cNvSpPr/>
          <p:nvPr/>
        </p:nvSpPr>
        <p:spPr>
          <a:xfrm>
            <a:off x="7906186" y="1965979"/>
            <a:ext cx="3395322" cy="45434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E413104-3ACA-1E11-6532-0889E6E6E9AD}"/>
              </a:ext>
            </a:extLst>
          </p:cNvPr>
          <p:cNvSpPr txBox="1"/>
          <p:nvPr/>
        </p:nvSpPr>
        <p:spPr>
          <a:xfrm>
            <a:off x="548770" y="2109818"/>
            <a:ext cx="323708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1: Test Planning and Objectives</a:t>
            </a:r>
            <a:endParaRPr lang="en-US"/>
          </a:p>
          <a:p>
            <a:endParaRPr lang="en-US" sz="1600" b="1"/>
          </a:p>
          <a:p>
            <a:r>
              <a:rPr lang="en-US" sz="1400" b="1"/>
              <a:t>Focus</a:t>
            </a:r>
            <a:r>
              <a:rPr lang="en-US" sz="1400"/>
              <a:t>: Establishing test objectives and acceptance criteria for user stories.</a:t>
            </a:r>
            <a:br>
              <a:rPr lang="en-US" sz="1400"/>
            </a:br>
            <a:endParaRPr lang="en-US" sz="1400"/>
          </a:p>
          <a:p>
            <a:r>
              <a:rPr lang="en-US" sz="1400" b="1"/>
              <a:t>Activities</a:t>
            </a:r>
            <a:r>
              <a:rPr lang="en-US" sz="1400"/>
              <a:t>:</a:t>
            </a:r>
          </a:p>
          <a:p>
            <a:pPr marL="228600" lvl="1" indent="-228600">
              <a:buFont typeface=""/>
              <a:buChar char="•"/>
            </a:pPr>
            <a:r>
              <a:rPr lang="en-US" sz="1400"/>
              <a:t>Created user stories with corresponding acceptance criteria.</a:t>
            </a:r>
          </a:p>
          <a:p>
            <a:pPr marL="228600" lvl="1" indent="-228600">
              <a:buFont typeface=""/>
              <a:buChar char="•"/>
            </a:pPr>
            <a:r>
              <a:rPr lang="en-US" sz="1400"/>
              <a:t>Developed the test plan to outline test scope, approach, and objectives.</a:t>
            </a:r>
            <a:br>
              <a:rPr lang="en-US" sz="1400"/>
            </a:br>
            <a:endParaRPr lang="en-US" sz="1400"/>
          </a:p>
          <a:p>
            <a:r>
              <a:rPr lang="en-US" sz="1400" b="1"/>
              <a:t>Deliverable</a:t>
            </a:r>
            <a:r>
              <a:rPr lang="en-US" sz="1400"/>
              <a:t>: Completed test plan.</a:t>
            </a:r>
          </a:p>
        </p:txBody>
      </p:sp>
      <p:sp>
        <p:nvSpPr>
          <p:cNvPr id="15" name="TextBox 14">
            <a:extLst>
              <a:ext uri="{FF2B5EF4-FFF2-40B4-BE49-F238E27FC236}">
                <a16:creationId xmlns:a16="http://schemas.microsoft.com/office/drawing/2014/main" id="{FAF2ACA7-39BA-9B92-4C8B-417635F7332F}"/>
              </a:ext>
            </a:extLst>
          </p:cNvPr>
          <p:cNvSpPr txBox="1"/>
          <p:nvPr/>
        </p:nvSpPr>
        <p:spPr>
          <a:xfrm>
            <a:off x="4292177" y="2801175"/>
            <a:ext cx="3406421"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Focus</a:t>
            </a:r>
            <a:r>
              <a:rPr lang="en-US" sz="1400"/>
              <a:t>: Completing development work with industry standard unit test coverage of service logic.</a:t>
            </a:r>
            <a:br>
              <a:rPr lang="en-US" sz="1400"/>
            </a:br>
            <a:endParaRPr lang="en-US" sz="1400"/>
          </a:p>
          <a:p>
            <a:r>
              <a:rPr lang="en-US" sz="1400" b="1"/>
              <a:t>Activities</a:t>
            </a:r>
            <a:r>
              <a:rPr lang="en-US" sz="1400"/>
              <a:t>:</a:t>
            </a:r>
          </a:p>
          <a:p>
            <a:pPr marL="228600" lvl="1" indent="-228600">
              <a:buFont typeface="Arial,Sans-Serif"/>
              <a:buChar char="•"/>
            </a:pPr>
            <a:r>
              <a:rPr lang="en-US" sz="1400"/>
              <a:t>Ensured all service logic has extensive unit test coverage.</a:t>
            </a:r>
          </a:p>
          <a:p>
            <a:pPr marL="228600" lvl="1" indent="-228600">
              <a:buFont typeface="Arial,Sans-Serif"/>
              <a:buChar char="•"/>
            </a:pPr>
            <a:r>
              <a:rPr lang="en-US" sz="1400"/>
              <a:t>Ongoing work to generate a unit test coverage report.</a:t>
            </a:r>
          </a:p>
          <a:p>
            <a:pPr marL="0" lvl="1"/>
            <a:endParaRPr lang="en-US" sz="1400"/>
          </a:p>
          <a:p>
            <a:pPr marL="0" lvl="1"/>
            <a:r>
              <a:rPr lang="en-US" sz="1400" b="1"/>
              <a:t>Deliverable</a:t>
            </a:r>
            <a:r>
              <a:rPr lang="en-US" sz="1400"/>
              <a:t>: Unit test coverage report.</a:t>
            </a:r>
            <a:endParaRPr lang="en-US"/>
          </a:p>
          <a:p>
            <a:endParaRPr lang="en-US" sz="1400"/>
          </a:p>
        </p:txBody>
      </p:sp>
      <p:sp>
        <p:nvSpPr>
          <p:cNvPr id="16" name="TextBox 15">
            <a:extLst>
              <a:ext uri="{FF2B5EF4-FFF2-40B4-BE49-F238E27FC236}">
                <a16:creationId xmlns:a16="http://schemas.microsoft.com/office/drawing/2014/main" id="{97A9F6DC-F8DF-7C87-A98E-2F6A59457842}"/>
              </a:ext>
            </a:extLst>
          </p:cNvPr>
          <p:cNvSpPr txBox="1"/>
          <p:nvPr/>
        </p:nvSpPr>
        <p:spPr>
          <a:xfrm>
            <a:off x="4371623" y="2015066"/>
            <a:ext cx="3081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Sprint 2: Development and Unit Test Coverage</a:t>
            </a:r>
            <a:endParaRPr lang="en-US" sz="2000">
              <a:solidFill>
                <a:srgbClr val="00B050"/>
              </a:solidFill>
            </a:endParaRPr>
          </a:p>
        </p:txBody>
      </p:sp>
      <p:sp>
        <p:nvSpPr>
          <p:cNvPr id="17" name="TextBox 16">
            <a:extLst>
              <a:ext uri="{FF2B5EF4-FFF2-40B4-BE49-F238E27FC236}">
                <a16:creationId xmlns:a16="http://schemas.microsoft.com/office/drawing/2014/main" id="{5396C651-08D5-7633-4E3C-AEE47D278F04}"/>
              </a:ext>
            </a:extLst>
          </p:cNvPr>
          <p:cNvSpPr txBox="1"/>
          <p:nvPr/>
        </p:nvSpPr>
        <p:spPr>
          <a:xfrm>
            <a:off x="7999414" y="2109818"/>
            <a:ext cx="3208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3: Exploratory &amp; User Acceptance Testing</a:t>
            </a:r>
            <a:endParaRPr lang="en-US" sz="2000"/>
          </a:p>
        </p:txBody>
      </p:sp>
      <p:sp>
        <p:nvSpPr>
          <p:cNvPr id="18" name="TextBox 17">
            <a:extLst>
              <a:ext uri="{FF2B5EF4-FFF2-40B4-BE49-F238E27FC236}">
                <a16:creationId xmlns:a16="http://schemas.microsoft.com/office/drawing/2014/main" id="{B7A03905-E118-F9D8-8CC0-180F7F993641}"/>
              </a:ext>
            </a:extLst>
          </p:cNvPr>
          <p:cNvSpPr txBox="1"/>
          <p:nvPr/>
        </p:nvSpPr>
        <p:spPr>
          <a:xfrm>
            <a:off x="7940733" y="2817274"/>
            <a:ext cx="3406422"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Focus</a:t>
            </a:r>
            <a:r>
              <a:rPr lang="en-US" sz="1400"/>
              <a:t>: Perform exploratory and user acceptance testing based on the test plan.</a:t>
            </a:r>
            <a:br>
              <a:rPr lang="en-US" sz="1400"/>
            </a:br>
            <a:endParaRPr lang="en-US" sz="1400"/>
          </a:p>
          <a:p>
            <a:r>
              <a:rPr lang="en-US" sz="1400" b="1"/>
              <a:t>Activities</a:t>
            </a:r>
            <a:r>
              <a:rPr lang="en-US" sz="1400"/>
              <a:t>:</a:t>
            </a:r>
          </a:p>
          <a:p>
            <a:pPr marL="228600" lvl="1" indent="-228600">
              <a:buFont typeface=""/>
              <a:buChar char="•"/>
            </a:pPr>
            <a:r>
              <a:rPr lang="en-US" sz="1400"/>
              <a:t>Created an exploratory test charter based on the test plan.</a:t>
            </a:r>
          </a:p>
          <a:p>
            <a:pPr marL="228600" lvl="1" indent="-228600">
              <a:buFont typeface=""/>
              <a:buChar char="•"/>
            </a:pPr>
            <a:r>
              <a:rPr lang="en-US" sz="1400"/>
              <a:t>user acceptance testing using predefined criteria.</a:t>
            </a:r>
            <a:br>
              <a:rPr lang="en-US" sz="1400"/>
            </a:br>
            <a:endParaRPr lang="en-US" sz="1400"/>
          </a:p>
          <a:p>
            <a:r>
              <a:rPr lang="en-US" sz="1400" b="1"/>
              <a:t>Deliverable</a:t>
            </a:r>
            <a:r>
              <a:rPr lang="en-US" sz="1400"/>
              <a:t>: User acceptance testing results and exploratory test</a:t>
            </a:r>
            <a:r>
              <a:rPr lang="en-US" sz="1600"/>
              <a:t> </a:t>
            </a:r>
            <a:r>
              <a:rPr lang="en-US" sz="1400"/>
              <a:t>charter.</a:t>
            </a:r>
          </a:p>
          <a:p>
            <a:endParaRPr lang="en-US"/>
          </a:p>
          <a:p>
            <a:endParaRPr lang="en-US"/>
          </a:p>
          <a:p>
            <a:endParaRPr lang="en-US"/>
          </a:p>
          <a:p>
            <a:endParaRPr lang="en-US"/>
          </a:p>
          <a:p>
            <a:endParaRPr lang="en-US"/>
          </a:p>
        </p:txBody>
      </p:sp>
      <p:sp>
        <p:nvSpPr>
          <p:cNvPr id="7" name="Title 1">
            <a:extLst>
              <a:ext uri="{FF2B5EF4-FFF2-40B4-BE49-F238E27FC236}">
                <a16:creationId xmlns:a16="http://schemas.microsoft.com/office/drawing/2014/main" id="{9A48D40D-1263-5252-91B6-DF65AD3EE5FD}"/>
              </a:ext>
            </a:extLst>
          </p:cNvPr>
          <p:cNvSpPr txBox="1">
            <a:spLocks/>
          </p:cNvSpPr>
          <p:nvPr/>
        </p:nvSpPr>
        <p:spPr>
          <a:xfrm>
            <a:off x="868773" y="593313"/>
            <a:ext cx="7560545" cy="610863"/>
          </a:xfrm>
          <a:prstGeom prst="rect">
            <a:avLst/>
          </a:prstGeom>
        </p:spPr>
        <p:txBody>
          <a:bodyPr vert="horz" lIns="0" tIns="0" rIns="0" bIns="0" rtlCol="0" anchor="b" anchorCtr="0">
            <a:normAutofit fontScale="97500"/>
          </a:bodyPr>
          <a:lstStyle>
            <a:lvl1pPr algn="l" defTabSz="914400" rtl="0" eaLnBrk="1" latinLnBrk="0" hangingPunct="1">
              <a:lnSpc>
                <a:spcPct val="90000"/>
              </a:lnSpc>
              <a:spcBef>
                <a:spcPct val="0"/>
              </a:spcBef>
              <a:buNone/>
              <a:defRPr lang="en-US" sz="4400" b="1" i="0" kern="1200" cap="none" spc="0" baseline="0">
                <a:solidFill>
                  <a:schemeClr val="bg1"/>
                </a:solidFill>
                <a:effectLst/>
                <a:latin typeface="+mj-lt"/>
                <a:ea typeface="+mn-ea"/>
                <a:cs typeface="+mn-cs"/>
              </a:defRPr>
            </a:lvl1pPr>
          </a:lstStyle>
          <a:p>
            <a:r>
              <a:rPr lang="en-GB" sz="3800" b="0">
                <a:solidFill>
                  <a:schemeClr val="tx1"/>
                </a:solidFill>
              </a:rPr>
              <a:t>Testing Team Responsibilities</a:t>
            </a:r>
          </a:p>
        </p:txBody>
      </p:sp>
      <p:pic>
        <p:nvPicPr>
          <p:cNvPr id="12" name="Graphic 11" descr="Research outline">
            <a:extLst>
              <a:ext uri="{FF2B5EF4-FFF2-40B4-BE49-F238E27FC236}">
                <a16:creationId xmlns:a16="http://schemas.microsoft.com/office/drawing/2014/main" id="{F3037F2C-7670-2D91-9FED-6A5AE98D09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65889" y="1355397"/>
            <a:ext cx="625366" cy="616607"/>
          </a:xfrm>
          <a:prstGeom prst="rect">
            <a:avLst/>
          </a:prstGeom>
        </p:spPr>
      </p:pic>
      <p:pic>
        <p:nvPicPr>
          <p:cNvPr id="20" name="Graphic 19" descr="Tools outline">
            <a:extLst>
              <a:ext uri="{FF2B5EF4-FFF2-40B4-BE49-F238E27FC236}">
                <a16:creationId xmlns:a16="http://schemas.microsoft.com/office/drawing/2014/main" id="{71C4BDB8-E0D6-B121-3E0C-2236056852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2455" y="1377731"/>
            <a:ext cx="546538" cy="546538"/>
          </a:xfrm>
          <a:prstGeom prst="rect">
            <a:avLst/>
          </a:prstGeom>
        </p:spPr>
      </p:pic>
      <p:pic>
        <p:nvPicPr>
          <p:cNvPr id="22" name="Graphic 21" descr="Cloud Computing outline">
            <a:extLst>
              <a:ext uri="{FF2B5EF4-FFF2-40B4-BE49-F238E27FC236}">
                <a16:creationId xmlns:a16="http://schemas.microsoft.com/office/drawing/2014/main" id="{1B5DEBF0-2784-9356-EF3E-813E880388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29834" y="1237593"/>
            <a:ext cx="704194" cy="686677"/>
          </a:xfrm>
          <a:prstGeom prst="rect">
            <a:avLst/>
          </a:prstGeom>
        </p:spPr>
      </p:pic>
    </p:spTree>
    <p:extLst>
      <p:ext uri="{BB962C8B-B14F-4D97-AF65-F5344CB8AC3E}">
        <p14:creationId xmlns:p14="http://schemas.microsoft.com/office/powerpoint/2010/main" val="1328585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rtlCol="0">
            <a:normAutofit/>
          </a:bodyPr>
          <a:lstStyle/>
          <a:p>
            <a:r>
              <a:rPr lang="en-US" sz="2400" b="0">
                <a:solidFill>
                  <a:srgbClr val="262626"/>
                </a:solidFill>
              </a:rPr>
              <a:t>Coverage Report</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p:txBody>
          <a:bodyPr rtlCol="0"/>
          <a:lstStyle/>
          <a:p>
            <a:pPr rtl="0"/>
            <a:fld id="{294A09A9-5501-47C1-A89A-A340965A2BE2}" type="slidenum">
              <a:rPr lang="en-GB" smtClean="0"/>
              <a:pPr rtl="0"/>
              <a:t>24</a:t>
            </a:fld>
            <a:endParaRPr lang="en-GB"/>
          </a:p>
        </p:txBody>
      </p:sp>
      <p:pic>
        <p:nvPicPr>
          <p:cNvPr id="13" name="Picture 4">
            <a:extLst>
              <a:ext uri="{FF2B5EF4-FFF2-40B4-BE49-F238E27FC236}">
                <a16:creationId xmlns:a16="http://schemas.microsoft.com/office/drawing/2014/main" id="{FC9C13FB-5E54-B6F5-8F58-E33127716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graph&#10;&#10;Description automatically generated">
            <a:extLst>
              <a:ext uri="{FF2B5EF4-FFF2-40B4-BE49-F238E27FC236}">
                <a16:creationId xmlns:a16="http://schemas.microsoft.com/office/drawing/2014/main" id="{96A7E5EE-D59D-774C-9C2F-E98283A4DB70}"/>
              </a:ext>
            </a:extLst>
          </p:cNvPr>
          <p:cNvPicPr>
            <a:picLocks noChangeAspect="1"/>
          </p:cNvPicPr>
          <p:nvPr/>
        </p:nvPicPr>
        <p:blipFill>
          <a:blip r:embed="rId4"/>
          <a:stretch>
            <a:fillRect/>
          </a:stretch>
        </p:blipFill>
        <p:spPr>
          <a:xfrm>
            <a:off x="976313" y="1782177"/>
            <a:ext cx="10239375" cy="4095750"/>
          </a:xfrm>
          <a:prstGeom prst="rect">
            <a:avLst/>
          </a:prstGeom>
        </p:spPr>
      </p:pic>
    </p:spTree>
    <p:extLst>
      <p:ext uri="{BB962C8B-B14F-4D97-AF65-F5344CB8AC3E}">
        <p14:creationId xmlns:p14="http://schemas.microsoft.com/office/powerpoint/2010/main" val="1593064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p:txBody>
          <a:bodyPr rtlCol="0"/>
          <a:lstStyle/>
          <a:p>
            <a:pPr rtl="0"/>
            <a:fld id="{294A09A9-5501-47C1-A89A-A340965A2BE2}" type="slidenum">
              <a:rPr lang="en-GB" smtClean="0"/>
              <a:pPr rtl="0"/>
              <a:t>25</a:t>
            </a:fld>
            <a:endParaRPr lang="en-GB"/>
          </a:p>
        </p:txBody>
      </p:sp>
      <p:pic>
        <p:nvPicPr>
          <p:cNvPr id="10" name="Picture 4">
            <a:extLst>
              <a:ext uri="{FF2B5EF4-FFF2-40B4-BE49-F238E27FC236}">
                <a16:creationId xmlns:a16="http://schemas.microsoft.com/office/drawing/2014/main" id="{820B754F-0710-21BB-3CF0-B0AAFA6CF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9883F7FC-0286-70DB-75B3-E15E6E544572}"/>
              </a:ext>
            </a:extLst>
          </p:cNvPr>
          <p:cNvSpPr/>
          <p:nvPr/>
        </p:nvSpPr>
        <p:spPr>
          <a:xfrm>
            <a:off x="408808" y="1980091"/>
            <a:ext cx="3465877" cy="4308873"/>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9631846-5EDC-4125-CD14-F1CD3212767A}"/>
              </a:ext>
            </a:extLst>
          </p:cNvPr>
          <p:cNvSpPr/>
          <p:nvPr/>
        </p:nvSpPr>
        <p:spPr>
          <a:xfrm>
            <a:off x="4210048" y="1983497"/>
            <a:ext cx="3395322" cy="430887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E4271F3-6D8D-29EA-7E00-93EF719AE638}"/>
              </a:ext>
            </a:extLst>
          </p:cNvPr>
          <p:cNvSpPr/>
          <p:nvPr/>
        </p:nvSpPr>
        <p:spPr>
          <a:xfrm>
            <a:off x="7906186" y="1965979"/>
            <a:ext cx="3395322" cy="4543425"/>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E413104-3ACA-1E11-6532-0889E6E6E9AD}"/>
              </a:ext>
            </a:extLst>
          </p:cNvPr>
          <p:cNvSpPr txBox="1"/>
          <p:nvPr/>
        </p:nvSpPr>
        <p:spPr>
          <a:xfrm>
            <a:off x="533400" y="2000956"/>
            <a:ext cx="323708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1: Test Planning and Objectives</a:t>
            </a:r>
            <a:endParaRPr lang="en-US"/>
          </a:p>
          <a:p>
            <a:endParaRPr lang="en-US" sz="1600" b="1"/>
          </a:p>
          <a:p>
            <a:r>
              <a:rPr lang="en-US" sz="1400" b="1"/>
              <a:t>Focus</a:t>
            </a:r>
            <a:r>
              <a:rPr lang="en-US" sz="1400"/>
              <a:t>: Establishing test objectives and acceptance criteria for user stories.</a:t>
            </a:r>
            <a:br>
              <a:rPr lang="en-US" sz="1400"/>
            </a:br>
            <a:endParaRPr lang="en-US" sz="1400"/>
          </a:p>
          <a:p>
            <a:r>
              <a:rPr lang="en-US" sz="1400" b="1"/>
              <a:t>Activities</a:t>
            </a:r>
            <a:r>
              <a:rPr lang="en-US" sz="1400"/>
              <a:t>:</a:t>
            </a:r>
          </a:p>
          <a:p>
            <a:pPr marL="228600" lvl="1" indent="-228600">
              <a:buFont typeface=""/>
              <a:buChar char="•"/>
            </a:pPr>
            <a:r>
              <a:rPr lang="en-US" sz="1400"/>
              <a:t>Created user stories with corresponding acceptance criteria.</a:t>
            </a:r>
          </a:p>
          <a:p>
            <a:pPr marL="228600" lvl="1" indent="-228600">
              <a:buFont typeface=""/>
              <a:buChar char="•"/>
            </a:pPr>
            <a:r>
              <a:rPr lang="en-US" sz="1400"/>
              <a:t>Developed the test plan to outline test scope, approach, and objectives.</a:t>
            </a:r>
            <a:br>
              <a:rPr lang="en-US" sz="1400"/>
            </a:br>
            <a:endParaRPr lang="en-US" sz="1400"/>
          </a:p>
          <a:p>
            <a:r>
              <a:rPr lang="en-US" sz="1400" b="1"/>
              <a:t>Deliverable</a:t>
            </a:r>
            <a:r>
              <a:rPr lang="en-US" sz="1400"/>
              <a:t>: Completed test plan.</a:t>
            </a:r>
          </a:p>
        </p:txBody>
      </p:sp>
      <p:sp>
        <p:nvSpPr>
          <p:cNvPr id="15" name="TextBox 14">
            <a:extLst>
              <a:ext uri="{FF2B5EF4-FFF2-40B4-BE49-F238E27FC236}">
                <a16:creationId xmlns:a16="http://schemas.microsoft.com/office/drawing/2014/main" id="{FAF2ACA7-39BA-9B92-4C8B-417635F7332F}"/>
              </a:ext>
            </a:extLst>
          </p:cNvPr>
          <p:cNvSpPr txBox="1"/>
          <p:nvPr/>
        </p:nvSpPr>
        <p:spPr>
          <a:xfrm>
            <a:off x="4292177" y="2801175"/>
            <a:ext cx="3406421"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Focus</a:t>
            </a:r>
            <a:r>
              <a:rPr lang="en-US" sz="1400"/>
              <a:t>: Completing development work with industry standard unit test coverage of service logic.</a:t>
            </a:r>
            <a:br>
              <a:rPr lang="en-US" sz="1400"/>
            </a:br>
            <a:endParaRPr lang="en-US" sz="1400"/>
          </a:p>
          <a:p>
            <a:r>
              <a:rPr lang="en-US" sz="1400" b="1"/>
              <a:t>Activities</a:t>
            </a:r>
            <a:r>
              <a:rPr lang="en-US" sz="1400"/>
              <a:t>:</a:t>
            </a:r>
          </a:p>
          <a:p>
            <a:pPr marL="228600" lvl="1" indent="-228600">
              <a:buFont typeface="Arial,Sans-Serif"/>
              <a:buChar char="•"/>
            </a:pPr>
            <a:r>
              <a:rPr lang="en-US" sz="1400"/>
              <a:t>Ensured all service logic has extensive unit test coverage.</a:t>
            </a:r>
          </a:p>
          <a:p>
            <a:pPr marL="228600" lvl="1" indent="-228600">
              <a:buFont typeface="Arial,Sans-Serif"/>
              <a:buChar char="•"/>
            </a:pPr>
            <a:r>
              <a:rPr lang="en-US" sz="1400"/>
              <a:t>Ongoing work to generate a unit test coverage report.</a:t>
            </a:r>
          </a:p>
          <a:p>
            <a:pPr marL="0" lvl="1"/>
            <a:endParaRPr lang="en-US" sz="1400"/>
          </a:p>
          <a:p>
            <a:pPr marL="0" lvl="1"/>
            <a:r>
              <a:rPr lang="en-US" sz="1400" b="1"/>
              <a:t>Deliverable</a:t>
            </a:r>
            <a:r>
              <a:rPr lang="en-US" sz="1400"/>
              <a:t>: Unit test coverage report.</a:t>
            </a:r>
            <a:endParaRPr lang="en-US"/>
          </a:p>
          <a:p>
            <a:endParaRPr lang="en-US" sz="1400"/>
          </a:p>
        </p:txBody>
      </p:sp>
      <p:sp>
        <p:nvSpPr>
          <p:cNvPr id="16" name="TextBox 15">
            <a:extLst>
              <a:ext uri="{FF2B5EF4-FFF2-40B4-BE49-F238E27FC236}">
                <a16:creationId xmlns:a16="http://schemas.microsoft.com/office/drawing/2014/main" id="{97A9F6DC-F8DF-7C87-A98E-2F6A59457842}"/>
              </a:ext>
            </a:extLst>
          </p:cNvPr>
          <p:cNvSpPr txBox="1"/>
          <p:nvPr/>
        </p:nvSpPr>
        <p:spPr>
          <a:xfrm>
            <a:off x="4371623" y="2015066"/>
            <a:ext cx="3081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2: Development and Unit Test Coverage</a:t>
            </a:r>
            <a:endParaRPr lang="en-US" sz="2000"/>
          </a:p>
        </p:txBody>
      </p:sp>
      <p:sp>
        <p:nvSpPr>
          <p:cNvPr id="17" name="TextBox 16">
            <a:extLst>
              <a:ext uri="{FF2B5EF4-FFF2-40B4-BE49-F238E27FC236}">
                <a16:creationId xmlns:a16="http://schemas.microsoft.com/office/drawing/2014/main" id="{5396C651-08D5-7633-4E3C-AEE47D278F04}"/>
              </a:ext>
            </a:extLst>
          </p:cNvPr>
          <p:cNvSpPr txBox="1"/>
          <p:nvPr/>
        </p:nvSpPr>
        <p:spPr>
          <a:xfrm>
            <a:off x="7999414" y="2109818"/>
            <a:ext cx="3208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Sprint 3: Exploratory &amp; User Acceptance Testing</a:t>
            </a:r>
            <a:endParaRPr lang="en-US" sz="2000">
              <a:solidFill>
                <a:srgbClr val="00B050"/>
              </a:solidFill>
            </a:endParaRPr>
          </a:p>
        </p:txBody>
      </p:sp>
      <p:sp>
        <p:nvSpPr>
          <p:cNvPr id="18" name="TextBox 17">
            <a:extLst>
              <a:ext uri="{FF2B5EF4-FFF2-40B4-BE49-F238E27FC236}">
                <a16:creationId xmlns:a16="http://schemas.microsoft.com/office/drawing/2014/main" id="{B7A03905-E118-F9D8-8CC0-180F7F993641}"/>
              </a:ext>
            </a:extLst>
          </p:cNvPr>
          <p:cNvSpPr txBox="1"/>
          <p:nvPr/>
        </p:nvSpPr>
        <p:spPr>
          <a:xfrm>
            <a:off x="7940733" y="2817274"/>
            <a:ext cx="3406422"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Focus</a:t>
            </a:r>
            <a:r>
              <a:rPr lang="en-US" sz="1400"/>
              <a:t>: Perform exploratory and user acceptance testing based on the test plan.</a:t>
            </a:r>
            <a:br>
              <a:rPr lang="en-US" sz="1400"/>
            </a:br>
            <a:endParaRPr lang="en-US" sz="1400"/>
          </a:p>
          <a:p>
            <a:r>
              <a:rPr lang="en-US" sz="1400" b="1"/>
              <a:t>Activities</a:t>
            </a:r>
            <a:r>
              <a:rPr lang="en-US" sz="1400"/>
              <a:t>:</a:t>
            </a:r>
          </a:p>
          <a:p>
            <a:pPr marL="228600" lvl="1" indent="-228600">
              <a:buFont typeface=""/>
              <a:buChar char="•"/>
            </a:pPr>
            <a:r>
              <a:rPr lang="en-US" sz="1400"/>
              <a:t>Created an exploratory test charter based on the test plan.</a:t>
            </a:r>
          </a:p>
          <a:p>
            <a:pPr marL="228600" lvl="1" indent="-228600">
              <a:buFont typeface=""/>
              <a:buChar char="•"/>
            </a:pPr>
            <a:r>
              <a:rPr lang="en-US" sz="1400"/>
              <a:t>user acceptance testing using predefined criteria.</a:t>
            </a:r>
            <a:br>
              <a:rPr lang="en-US" sz="1400"/>
            </a:br>
            <a:endParaRPr lang="en-US" sz="1400"/>
          </a:p>
          <a:p>
            <a:r>
              <a:rPr lang="en-US" sz="1400" b="1"/>
              <a:t>Deliverable</a:t>
            </a:r>
            <a:r>
              <a:rPr lang="en-US" sz="1400"/>
              <a:t>: User acceptance testing results and exploratory test</a:t>
            </a:r>
            <a:r>
              <a:rPr lang="en-US" sz="1600"/>
              <a:t> </a:t>
            </a:r>
            <a:r>
              <a:rPr lang="en-US" sz="1400"/>
              <a:t>charter.</a:t>
            </a:r>
          </a:p>
          <a:p>
            <a:endParaRPr lang="en-US"/>
          </a:p>
          <a:p>
            <a:endParaRPr lang="en-US"/>
          </a:p>
          <a:p>
            <a:endParaRPr lang="en-US"/>
          </a:p>
          <a:p>
            <a:endParaRPr lang="en-US"/>
          </a:p>
          <a:p>
            <a:endParaRPr lang="en-US"/>
          </a:p>
        </p:txBody>
      </p:sp>
      <p:sp>
        <p:nvSpPr>
          <p:cNvPr id="7" name="Title 1">
            <a:extLst>
              <a:ext uri="{FF2B5EF4-FFF2-40B4-BE49-F238E27FC236}">
                <a16:creationId xmlns:a16="http://schemas.microsoft.com/office/drawing/2014/main" id="{25B6E85A-A7D4-20F1-C472-E3A6174E650D}"/>
              </a:ext>
            </a:extLst>
          </p:cNvPr>
          <p:cNvSpPr txBox="1">
            <a:spLocks/>
          </p:cNvSpPr>
          <p:nvPr/>
        </p:nvSpPr>
        <p:spPr>
          <a:xfrm>
            <a:off x="868773" y="593313"/>
            <a:ext cx="7560545" cy="610863"/>
          </a:xfrm>
          <a:prstGeom prst="rect">
            <a:avLst/>
          </a:prstGeom>
        </p:spPr>
        <p:txBody>
          <a:bodyPr vert="horz" lIns="0" tIns="0" rIns="0" bIns="0" rtlCol="0" anchor="b" anchorCtr="0">
            <a:normAutofit fontScale="97500"/>
          </a:bodyPr>
          <a:lstStyle>
            <a:lvl1pPr algn="l" defTabSz="914400" rtl="0" eaLnBrk="1" latinLnBrk="0" hangingPunct="1">
              <a:lnSpc>
                <a:spcPct val="90000"/>
              </a:lnSpc>
              <a:spcBef>
                <a:spcPct val="0"/>
              </a:spcBef>
              <a:buNone/>
              <a:defRPr lang="en-US" sz="4400" b="1" i="0" kern="1200" cap="none" spc="0" baseline="0">
                <a:solidFill>
                  <a:schemeClr val="bg1"/>
                </a:solidFill>
                <a:effectLst/>
                <a:latin typeface="+mj-lt"/>
                <a:ea typeface="+mn-ea"/>
                <a:cs typeface="+mn-cs"/>
              </a:defRPr>
            </a:lvl1pPr>
          </a:lstStyle>
          <a:p>
            <a:r>
              <a:rPr lang="en-GB" sz="3800" b="0">
                <a:solidFill>
                  <a:schemeClr val="tx1"/>
                </a:solidFill>
              </a:rPr>
              <a:t>Testing Team Responsibilities</a:t>
            </a:r>
          </a:p>
        </p:txBody>
      </p:sp>
      <p:pic>
        <p:nvPicPr>
          <p:cNvPr id="12" name="Graphic 11" descr="Research outline">
            <a:extLst>
              <a:ext uri="{FF2B5EF4-FFF2-40B4-BE49-F238E27FC236}">
                <a16:creationId xmlns:a16="http://schemas.microsoft.com/office/drawing/2014/main" id="{6B7E39D8-3E0B-F254-BD0B-A779CFA065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65889" y="1355397"/>
            <a:ext cx="625366" cy="616607"/>
          </a:xfrm>
          <a:prstGeom prst="rect">
            <a:avLst/>
          </a:prstGeom>
        </p:spPr>
      </p:pic>
      <p:pic>
        <p:nvPicPr>
          <p:cNvPr id="20" name="Graphic 19" descr="Tools outline">
            <a:extLst>
              <a:ext uri="{FF2B5EF4-FFF2-40B4-BE49-F238E27FC236}">
                <a16:creationId xmlns:a16="http://schemas.microsoft.com/office/drawing/2014/main" id="{E34F95D7-D9C2-AEEE-5083-D24C4FE4A5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2455" y="1377731"/>
            <a:ext cx="546538" cy="546538"/>
          </a:xfrm>
          <a:prstGeom prst="rect">
            <a:avLst/>
          </a:prstGeom>
        </p:spPr>
      </p:pic>
      <p:pic>
        <p:nvPicPr>
          <p:cNvPr id="22" name="Graphic 21" descr="Cloud Computing outline">
            <a:extLst>
              <a:ext uri="{FF2B5EF4-FFF2-40B4-BE49-F238E27FC236}">
                <a16:creationId xmlns:a16="http://schemas.microsoft.com/office/drawing/2014/main" id="{14828663-12C2-2F24-5961-40E4BF899F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29834" y="1237593"/>
            <a:ext cx="704194" cy="686677"/>
          </a:xfrm>
          <a:prstGeom prst="rect">
            <a:avLst/>
          </a:prstGeom>
        </p:spPr>
      </p:pic>
    </p:spTree>
    <p:extLst>
      <p:ext uri="{BB962C8B-B14F-4D97-AF65-F5344CB8AC3E}">
        <p14:creationId xmlns:p14="http://schemas.microsoft.com/office/powerpoint/2010/main" val="2139833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70373" y="688563"/>
            <a:ext cx="7560545" cy="610863"/>
          </a:xfrm>
        </p:spPr>
        <p:txBody>
          <a:bodyPr vert="horz" lIns="0" tIns="0" rIns="0" bIns="0" rtlCol="0" anchor="b" anchorCtr="0">
            <a:noAutofit/>
          </a:bodyPr>
          <a:lstStyle/>
          <a:p>
            <a:r>
              <a:rPr lang="en-US" sz="3800" b="0">
                <a:solidFill>
                  <a:srgbClr val="262626"/>
                </a:solidFill>
              </a:rPr>
              <a:t>Exploratory Test Charter</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p:txBody>
          <a:bodyPr rtlCol="0"/>
          <a:lstStyle/>
          <a:p>
            <a:pPr rtl="0"/>
            <a:fld id="{294A09A9-5501-47C1-A89A-A340965A2BE2}" type="slidenum">
              <a:rPr lang="en-GB" smtClean="0"/>
              <a:pPr rtl="0"/>
              <a:t>26</a:t>
            </a:fld>
            <a:endParaRPr lang="en-GB"/>
          </a:p>
        </p:txBody>
      </p:sp>
      <p:pic>
        <p:nvPicPr>
          <p:cNvPr id="13" name="Picture 4">
            <a:extLst>
              <a:ext uri="{FF2B5EF4-FFF2-40B4-BE49-F238E27FC236}">
                <a16:creationId xmlns:a16="http://schemas.microsoft.com/office/drawing/2014/main" id="{FC9C13FB-5E54-B6F5-8F58-E33127716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test&#10;&#10;Description automatically generated">
            <a:extLst>
              <a:ext uri="{FF2B5EF4-FFF2-40B4-BE49-F238E27FC236}">
                <a16:creationId xmlns:a16="http://schemas.microsoft.com/office/drawing/2014/main" id="{F9CA07C2-492C-665D-ABB5-C43548C29F31}"/>
              </a:ext>
            </a:extLst>
          </p:cNvPr>
          <p:cNvPicPr>
            <a:picLocks noChangeAspect="1"/>
          </p:cNvPicPr>
          <p:nvPr/>
        </p:nvPicPr>
        <p:blipFill>
          <a:blip r:embed="rId4"/>
          <a:stretch>
            <a:fillRect/>
          </a:stretch>
        </p:blipFill>
        <p:spPr>
          <a:xfrm>
            <a:off x="967350" y="1897810"/>
            <a:ext cx="4650133" cy="4083171"/>
          </a:xfrm>
          <a:prstGeom prst="rect">
            <a:avLst/>
          </a:prstGeom>
        </p:spPr>
      </p:pic>
      <p:pic>
        <p:nvPicPr>
          <p:cNvPr id="4" name="Picture 3" descr="A screenshot of a white page&#10;&#10;Description automatically generated">
            <a:extLst>
              <a:ext uri="{FF2B5EF4-FFF2-40B4-BE49-F238E27FC236}">
                <a16:creationId xmlns:a16="http://schemas.microsoft.com/office/drawing/2014/main" id="{3FA872B5-7E20-1811-211B-AB2150BC4F61}"/>
              </a:ext>
            </a:extLst>
          </p:cNvPr>
          <p:cNvPicPr>
            <a:picLocks noChangeAspect="1"/>
          </p:cNvPicPr>
          <p:nvPr/>
        </p:nvPicPr>
        <p:blipFill>
          <a:blip r:embed="rId5"/>
          <a:stretch>
            <a:fillRect/>
          </a:stretch>
        </p:blipFill>
        <p:spPr>
          <a:xfrm>
            <a:off x="5762353" y="1897810"/>
            <a:ext cx="5541221" cy="4083170"/>
          </a:xfrm>
          <a:prstGeom prst="rect">
            <a:avLst/>
          </a:prstGeom>
        </p:spPr>
      </p:pic>
    </p:spTree>
    <p:extLst>
      <p:ext uri="{BB962C8B-B14F-4D97-AF65-F5344CB8AC3E}">
        <p14:creationId xmlns:p14="http://schemas.microsoft.com/office/powerpoint/2010/main" val="4071083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1041033" y="595073"/>
            <a:ext cx="7560545" cy="610863"/>
          </a:xfrm>
        </p:spPr>
        <p:txBody>
          <a:bodyPr vert="horz" lIns="0" tIns="0" rIns="0" bIns="0" rtlCol="0" anchor="b" anchorCtr="0">
            <a:noAutofit/>
          </a:bodyPr>
          <a:lstStyle/>
          <a:p>
            <a:r>
              <a:rPr lang="en-US" sz="3800" b="0">
                <a:solidFill>
                  <a:srgbClr val="262626"/>
                </a:solidFill>
              </a:rPr>
              <a:t>RAID Log </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p:txBody>
          <a:bodyPr rtlCol="0"/>
          <a:lstStyle/>
          <a:p>
            <a:pPr rtl="0"/>
            <a:fld id="{294A09A9-5501-47C1-A89A-A340965A2BE2}" type="slidenum">
              <a:rPr lang="en-GB" smtClean="0"/>
              <a:pPr rtl="0"/>
              <a:t>27</a:t>
            </a:fld>
            <a:endParaRPr lang="en-GB"/>
          </a:p>
        </p:txBody>
      </p:sp>
      <p:pic>
        <p:nvPicPr>
          <p:cNvPr id="13" name="Picture 4">
            <a:extLst>
              <a:ext uri="{FF2B5EF4-FFF2-40B4-BE49-F238E27FC236}">
                <a16:creationId xmlns:a16="http://schemas.microsoft.com/office/drawing/2014/main" id="{FC9C13FB-5E54-B6F5-8F58-E33127716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a:extLst>
              <a:ext uri="{FF2B5EF4-FFF2-40B4-BE49-F238E27FC236}">
                <a16:creationId xmlns:a16="http://schemas.microsoft.com/office/drawing/2014/main" id="{B733264A-7442-B431-17B5-7100C7527B12}"/>
              </a:ext>
            </a:extLst>
          </p:cNvPr>
          <p:cNvGraphicFramePr>
            <a:graphicFrameLocks noGrp="1"/>
          </p:cNvGraphicFramePr>
          <p:nvPr>
            <p:extLst>
              <p:ext uri="{D42A27DB-BD31-4B8C-83A1-F6EECF244321}">
                <p14:modId xmlns:p14="http://schemas.microsoft.com/office/powerpoint/2010/main" val="4160631638"/>
              </p:ext>
            </p:extLst>
          </p:nvPr>
        </p:nvGraphicFramePr>
        <p:xfrm>
          <a:off x="1171575" y="1533525"/>
          <a:ext cx="10045136" cy="365760"/>
        </p:xfrm>
        <a:graphic>
          <a:graphicData uri="http://schemas.openxmlformats.org/drawingml/2006/table">
            <a:tbl>
              <a:tblPr firstRow="1" bandRow="1">
                <a:tableStyleId>{5C22544A-7EE6-4342-B048-85BDC9FD1C3A}</a:tableStyleId>
              </a:tblPr>
              <a:tblGrid>
                <a:gridCol w="2511284">
                  <a:extLst>
                    <a:ext uri="{9D8B030D-6E8A-4147-A177-3AD203B41FA5}">
                      <a16:colId xmlns:a16="http://schemas.microsoft.com/office/drawing/2014/main" val="2024315241"/>
                    </a:ext>
                  </a:extLst>
                </a:gridCol>
                <a:gridCol w="2511284">
                  <a:extLst>
                    <a:ext uri="{9D8B030D-6E8A-4147-A177-3AD203B41FA5}">
                      <a16:colId xmlns:a16="http://schemas.microsoft.com/office/drawing/2014/main" val="3840130611"/>
                    </a:ext>
                  </a:extLst>
                </a:gridCol>
                <a:gridCol w="2511284">
                  <a:extLst>
                    <a:ext uri="{9D8B030D-6E8A-4147-A177-3AD203B41FA5}">
                      <a16:colId xmlns:a16="http://schemas.microsoft.com/office/drawing/2014/main" val="688282598"/>
                    </a:ext>
                  </a:extLst>
                </a:gridCol>
                <a:gridCol w="2511284">
                  <a:extLst>
                    <a:ext uri="{9D8B030D-6E8A-4147-A177-3AD203B41FA5}">
                      <a16:colId xmlns:a16="http://schemas.microsoft.com/office/drawing/2014/main" val="1953760488"/>
                    </a:ext>
                  </a:extLst>
                </a:gridCol>
              </a:tblGrid>
              <a:tr h="343209">
                <a:tc>
                  <a:txBody>
                    <a:bodyPr/>
                    <a:lstStyle/>
                    <a:p>
                      <a:pPr algn="ctr"/>
                      <a:r>
                        <a:rPr lang="en-US"/>
                        <a:t>RISKS</a:t>
                      </a:r>
                    </a:p>
                  </a:txBody>
                  <a:tcPr>
                    <a:solidFill>
                      <a:schemeClr val="accent6">
                        <a:lumMod val="60000"/>
                        <a:lumOff val="40000"/>
                      </a:schemeClr>
                    </a:solidFill>
                  </a:tcPr>
                </a:tc>
                <a:tc>
                  <a:txBody>
                    <a:bodyPr/>
                    <a:lstStyle/>
                    <a:p>
                      <a:pPr algn="ctr"/>
                      <a:r>
                        <a:rPr lang="en-US"/>
                        <a:t>RISKS</a:t>
                      </a:r>
                    </a:p>
                  </a:txBody>
                  <a:tcPr>
                    <a:solidFill>
                      <a:schemeClr val="accent6">
                        <a:lumMod val="60000"/>
                        <a:lumOff val="40000"/>
                      </a:schemeClr>
                    </a:solidFill>
                  </a:tcPr>
                </a:tc>
                <a:tc>
                  <a:txBody>
                    <a:bodyPr/>
                    <a:lstStyle/>
                    <a:p>
                      <a:pPr algn="ctr"/>
                      <a:r>
                        <a:rPr lang="en-US"/>
                        <a:t>ISSUES</a:t>
                      </a:r>
                    </a:p>
                  </a:txBody>
                  <a:tcPr>
                    <a:solidFill>
                      <a:schemeClr val="accent6">
                        <a:lumMod val="60000"/>
                        <a:lumOff val="40000"/>
                      </a:schemeClr>
                    </a:solidFill>
                  </a:tcPr>
                </a:tc>
                <a:tc>
                  <a:txBody>
                    <a:bodyPr/>
                    <a:lstStyle/>
                    <a:p>
                      <a:pPr algn="ctr"/>
                      <a:r>
                        <a:rPr lang="en-US"/>
                        <a:t>DEPENDENCIES</a:t>
                      </a:r>
                    </a:p>
                  </a:txBody>
                  <a:tcPr>
                    <a:solidFill>
                      <a:schemeClr val="accent6">
                        <a:lumMod val="60000"/>
                        <a:lumOff val="40000"/>
                      </a:schemeClr>
                    </a:solidFill>
                  </a:tcPr>
                </a:tc>
                <a:extLst>
                  <a:ext uri="{0D108BD9-81ED-4DB2-BD59-A6C34878D82A}">
                    <a16:rowId xmlns:a16="http://schemas.microsoft.com/office/drawing/2014/main" val="3202665424"/>
                  </a:ext>
                </a:extLst>
              </a:tr>
            </a:tbl>
          </a:graphicData>
        </a:graphic>
      </p:graphicFrame>
      <p:sp>
        <p:nvSpPr>
          <p:cNvPr id="17" name="Rectangle: Rounded Corners 16">
            <a:extLst>
              <a:ext uri="{FF2B5EF4-FFF2-40B4-BE49-F238E27FC236}">
                <a16:creationId xmlns:a16="http://schemas.microsoft.com/office/drawing/2014/main" id="{1F4A3366-658B-A843-44C8-D479D1000E2D}"/>
              </a:ext>
            </a:extLst>
          </p:cNvPr>
          <p:cNvSpPr/>
          <p:nvPr/>
        </p:nvSpPr>
        <p:spPr>
          <a:xfrm>
            <a:off x="1238250" y="1981199"/>
            <a:ext cx="2323333" cy="1769899"/>
          </a:xfrm>
          <a:prstGeom prst="roundRect">
            <a:avLst/>
          </a:prstGeom>
          <a:solidFill>
            <a:schemeClr val="bg1"/>
          </a:solidFill>
          <a:ln w="57150">
            <a:solidFill>
              <a:srgbClr val="FF0000">
                <a:alpha val="56000"/>
              </a:srgbClr>
            </a:solidFill>
            <a:prstDash val="solid"/>
          </a:ln>
          <a:effectLst>
            <a:outerShdw blurRad="63500" dist="38100" dir="2700000">
              <a:srgbClr val="FF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000000"/>
              </a:solidFill>
            </a:endParaRPr>
          </a:p>
          <a:p>
            <a:r>
              <a:rPr lang="en-US" sz="1400">
                <a:solidFill>
                  <a:srgbClr val="000000"/>
                </a:solidFill>
              </a:rPr>
              <a:t>R01: </a:t>
            </a:r>
            <a:endParaRPr lang="en-US"/>
          </a:p>
          <a:p>
            <a:r>
              <a:rPr lang="en-US" sz="1400">
                <a:solidFill>
                  <a:srgbClr val="000000"/>
                </a:solidFill>
              </a:rPr>
              <a:t>Incorrect information from the chatbot.</a:t>
            </a:r>
          </a:p>
          <a:p>
            <a:r>
              <a:rPr lang="en-US" sz="1400" b="1">
                <a:solidFill>
                  <a:srgbClr val="000000"/>
                </a:solidFill>
              </a:rPr>
              <a:t>Owner: </a:t>
            </a:r>
            <a:endParaRPr lang="en-US" sz="1400">
              <a:solidFill>
                <a:srgbClr val="000000"/>
              </a:solidFill>
            </a:endParaRPr>
          </a:p>
          <a:p>
            <a:pPr marL="285750" indent="-285750">
              <a:buFont typeface="Arial,Sans-Serif"/>
              <a:buChar char="•"/>
            </a:pPr>
            <a:r>
              <a:rPr lang="en-US" sz="1400">
                <a:solidFill>
                  <a:srgbClr val="000000"/>
                </a:solidFill>
              </a:rPr>
              <a:t>Data Team</a:t>
            </a:r>
          </a:p>
          <a:p>
            <a:r>
              <a:rPr lang="en-US" sz="1400" b="1">
                <a:solidFill>
                  <a:srgbClr val="000000"/>
                </a:solidFill>
              </a:rPr>
              <a:t>Mitigation: </a:t>
            </a:r>
            <a:endParaRPr lang="en-US" sz="1400">
              <a:solidFill>
                <a:srgbClr val="000000"/>
              </a:solidFill>
            </a:endParaRPr>
          </a:p>
          <a:p>
            <a:pPr marL="285750" indent="-285750">
              <a:buFont typeface="Arial,Sans-Serif"/>
              <a:buChar char="•"/>
            </a:pPr>
            <a:r>
              <a:rPr lang="en-US" sz="1400">
                <a:solidFill>
                  <a:srgbClr val="000000"/>
                </a:solidFill>
              </a:rPr>
              <a:t>Use third party API</a:t>
            </a:r>
            <a:endParaRPr lang="en-US"/>
          </a:p>
          <a:p>
            <a:pPr algn="ctr"/>
            <a:endParaRPr lang="en-US"/>
          </a:p>
        </p:txBody>
      </p:sp>
      <p:sp>
        <p:nvSpPr>
          <p:cNvPr id="23" name="Rectangle: Rounded Corners 22">
            <a:extLst>
              <a:ext uri="{FF2B5EF4-FFF2-40B4-BE49-F238E27FC236}">
                <a16:creationId xmlns:a16="http://schemas.microsoft.com/office/drawing/2014/main" id="{D336E42D-71CB-417F-BF0C-457F0A731C85}"/>
              </a:ext>
            </a:extLst>
          </p:cNvPr>
          <p:cNvSpPr/>
          <p:nvPr/>
        </p:nvSpPr>
        <p:spPr>
          <a:xfrm>
            <a:off x="1242409" y="4026993"/>
            <a:ext cx="2328699" cy="2052692"/>
          </a:xfrm>
          <a:prstGeom prst="roundRect">
            <a:avLst/>
          </a:prstGeom>
          <a:solidFill>
            <a:schemeClr val="bg1"/>
          </a:solidFill>
          <a:ln w="57150">
            <a:solidFill>
              <a:srgbClr val="FF0000">
                <a:alpha val="5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00D4764-6A27-A2B3-9087-F0B445417692}"/>
              </a:ext>
            </a:extLst>
          </p:cNvPr>
          <p:cNvSpPr/>
          <p:nvPr/>
        </p:nvSpPr>
        <p:spPr>
          <a:xfrm>
            <a:off x="3686458" y="4026916"/>
            <a:ext cx="2412813" cy="579606"/>
          </a:xfrm>
          <a:prstGeom prst="roundRect">
            <a:avLst/>
          </a:prstGeom>
          <a:solidFill>
            <a:srgbClr val="FFCF6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A01</a:t>
            </a:r>
            <a:endParaRPr lang="en-US"/>
          </a:p>
        </p:txBody>
      </p:sp>
      <p:sp>
        <p:nvSpPr>
          <p:cNvPr id="9" name="Rectangle: Rounded Corners 8">
            <a:extLst>
              <a:ext uri="{FF2B5EF4-FFF2-40B4-BE49-F238E27FC236}">
                <a16:creationId xmlns:a16="http://schemas.microsoft.com/office/drawing/2014/main" id="{CFC6FC04-BA53-4362-33AF-A209567E78E8}"/>
              </a:ext>
            </a:extLst>
          </p:cNvPr>
          <p:cNvSpPr/>
          <p:nvPr/>
        </p:nvSpPr>
        <p:spPr>
          <a:xfrm>
            <a:off x="3686457" y="4760340"/>
            <a:ext cx="2412813" cy="579606"/>
          </a:xfrm>
          <a:prstGeom prst="roundRect">
            <a:avLst/>
          </a:prstGeom>
          <a:solidFill>
            <a:srgbClr val="FF0000">
              <a:alpha val="56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A02</a:t>
            </a:r>
            <a:endParaRPr lang="en-US"/>
          </a:p>
        </p:txBody>
      </p:sp>
      <p:sp>
        <p:nvSpPr>
          <p:cNvPr id="10" name="Rectangle: Rounded Corners 9">
            <a:extLst>
              <a:ext uri="{FF2B5EF4-FFF2-40B4-BE49-F238E27FC236}">
                <a16:creationId xmlns:a16="http://schemas.microsoft.com/office/drawing/2014/main" id="{A25C32D5-1ECD-F952-AD1F-FE5C04E9DC5B}"/>
              </a:ext>
            </a:extLst>
          </p:cNvPr>
          <p:cNvSpPr/>
          <p:nvPr/>
        </p:nvSpPr>
        <p:spPr>
          <a:xfrm>
            <a:off x="3686457" y="5493765"/>
            <a:ext cx="2412813" cy="579606"/>
          </a:xfrm>
          <a:prstGeom prst="roundRect">
            <a:avLst/>
          </a:prstGeom>
          <a:solidFill>
            <a:srgbClr val="FF0000">
              <a:alpha val="56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A03</a:t>
            </a:r>
            <a:endParaRPr lang="en-US"/>
          </a:p>
        </p:txBody>
      </p:sp>
      <p:sp>
        <p:nvSpPr>
          <p:cNvPr id="12" name="Rectangle 11">
            <a:extLst>
              <a:ext uri="{FF2B5EF4-FFF2-40B4-BE49-F238E27FC236}">
                <a16:creationId xmlns:a16="http://schemas.microsoft.com/office/drawing/2014/main" id="{A96585AC-AE6F-DC79-99FC-3BD3C71FC1F3}"/>
              </a:ext>
            </a:extLst>
          </p:cNvPr>
          <p:cNvSpPr/>
          <p:nvPr/>
        </p:nvSpPr>
        <p:spPr>
          <a:xfrm>
            <a:off x="3686175" y="3495674"/>
            <a:ext cx="2409825" cy="323850"/>
          </a:xfrm>
          <a:prstGeom prst="rect">
            <a:avLst/>
          </a:prstGeom>
          <a:solidFill>
            <a:schemeClr val="accent6">
              <a:lumMod val="60000"/>
              <a:lumOff val="4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ASSUMPTIONS</a:t>
            </a:r>
          </a:p>
        </p:txBody>
      </p:sp>
      <p:sp>
        <p:nvSpPr>
          <p:cNvPr id="15" name="Rectangle: Rounded Corners 14">
            <a:extLst>
              <a:ext uri="{FF2B5EF4-FFF2-40B4-BE49-F238E27FC236}">
                <a16:creationId xmlns:a16="http://schemas.microsoft.com/office/drawing/2014/main" id="{108D0107-789A-6424-D3E6-F0DEFABAB7BC}"/>
              </a:ext>
            </a:extLst>
          </p:cNvPr>
          <p:cNvSpPr/>
          <p:nvPr/>
        </p:nvSpPr>
        <p:spPr>
          <a:xfrm>
            <a:off x="3686457" y="2664840"/>
            <a:ext cx="2412813" cy="560556"/>
          </a:xfrm>
          <a:prstGeom prst="roundRect">
            <a:avLst/>
          </a:prstGeom>
          <a:solidFill>
            <a:srgbClr val="FFCF6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R04</a:t>
            </a:r>
          </a:p>
        </p:txBody>
      </p:sp>
      <p:sp>
        <p:nvSpPr>
          <p:cNvPr id="24" name="TextBox 20">
            <a:extLst>
              <a:ext uri="{FF2B5EF4-FFF2-40B4-BE49-F238E27FC236}">
                <a16:creationId xmlns:a16="http://schemas.microsoft.com/office/drawing/2014/main" id="{CCD69F01-B47D-D275-37F9-1321290F541F}"/>
              </a:ext>
            </a:extLst>
          </p:cNvPr>
          <p:cNvSpPr txBox="1"/>
          <p:nvPr/>
        </p:nvSpPr>
        <p:spPr>
          <a:xfrm>
            <a:off x="1338496" y="4142437"/>
            <a:ext cx="2305050" cy="18158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a:t>R02: </a:t>
            </a:r>
          </a:p>
          <a:p>
            <a:r>
              <a:rPr lang="en-US" sz="1400"/>
              <a:t>Scope Creep during MVP development. </a:t>
            </a:r>
          </a:p>
          <a:p>
            <a:r>
              <a:rPr lang="en-US" sz="1400" b="1"/>
              <a:t>Owner: </a:t>
            </a:r>
          </a:p>
          <a:p>
            <a:r>
              <a:rPr lang="en-US" sz="1400"/>
              <a:t>Business Team </a:t>
            </a:r>
          </a:p>
          <a:p>
            <a:r>
              <a:rPr lang="en-US" sz="1400" b="1"/>
              <a:t>Mitigation: </a:t>
            </a:r>
          </a:p>
          <a:p>
            <a:r>
              <a:rPr lang="en-US" sz="1400"/>
              <a:t>Define requirements and implement sprints.</a:t>
            </a:r>
          </a:p>
        </p:txBody>
      </p:sp>
      <p:sp>
        <p:nvSpPr>
          <p:cNvPr id="27" name="Rectangle: Rounded Corners 26">
            <a:extLst>
              <a:ext uri="{FF2B5EF4-FFF2-40B4-BE49-F238E27FC236}">
                <a16:creationId xmlns:a16="http://schemas.microsoft.com/office/drawing/2014/main" id="{E47C26C7-5EDF-43D0-9016-2217E615D547}"/>
              </a:ext>
            </a:extLst>
          </p:cNvPr>
          <p:cNvSpPr/>
          <p:nvPr/>
        </p:nvSpPr>
        <p:spPr>
          <a:xfrm>
            <a:off x="6200774" y="1981199"/>
            <a:ext cx="2399533" cy="2465224"/>
          </a:xfrm>
          <a:prstGeom prst="roundRect">
            <a:avLst/>
          </a:prstGeom>
          <a:solidFill>
            <a:schemeClr val="bg1"/>
          </a:solidFill>
          <a:ln w="57150">
            <a:solidFill>
              <a:srgbClr val="FF0000">
                <a:alpha val="56000"/>
              </a:srgb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solidFill>
                <a:srgbClr val="000000"/>
              </a:solidFill>
            </a:endParaRPr>
          </a:p>
          <a:p>
            <a:endParaRPr lang="en-US" sz="1400">
              <a:solidFill>
                <a:srgbClr val="000000"/>
              </a:solidFill>
            </a:endParaRPr>
          </a:p>
          <a:p>
            <a:r>
              <a:rPr lang="en-US" sz="1400">
                <a:solidFill>
                  <a:srgbClr val="000000"/>
                </a:solidFill>
              </a:rPr>
              <a:t>I01: </a:t>
            </a:r>
            <a:endParaRPr lang="en-US"/>
          </a:p>
          <a:p>
            <a:r>
              <a:rPr lang="en-US" sz="1400">
                <a:solidFill>
                  <a:srgbClr val="000000"/>
                </a:solidFill>
              </a:rPr>
              <a:t>Team changes slowing development.</a:t>
            </a:r>
          </a:p>
          <a:p>
            <a:r>
              <a:rPr lang="en-US" sz="1400" b="1">
                <a:solidFill>
                  <a:srgbClr val="000000"/>
                </a:solidFill>
              </a:rPr>
              <a:t>Owner: </a:t>
            </a:r>
            <a:endParaRPr lang="en-US" sz="1400">
              <a:solidFill>
                <a:srgbClr val="000000"/>
              </a:solidFill>
            </a:endParaRPr>
          </a:p>
          <a:p>
            <a:pPr marL="285750" indent="-285750">
              <a:buFont typeface="Arial,Sans-Serif"/>
              <a:buChar char="•"/>
            </a:pPr>
            <a:r>
              <a:rPr lang="en-US" sz="1400">
                <a:solidFill>
                  <a:srgbClr val="000000"/>
                </a:solidFill>
              </a:rPr>
              <a:t>Development Team/Data Team</a:t>
            </a:r>
          </a:p>
          <a:p>
            <a:r>
              <a:rPr lang="en-US" sz="1400" b="1">
                <a:solidFill>
                  <a:srgbClr val="000000"/>
                </a:solidFill>
              </a:rPr>
              <a:t>Mitigation: </a:t>
            </a:r>
            <a:endParaRPr lang="en-US" sz="1400">
              <a:solidFill>
                <a:srgbClr val="000000"/>
              </a:solidFill>
            </a:endParaRPr>
          </a:p>
          <a:p>
            <a:pPr marL="285750" indent="-285750">
              <a:buFont typeface="Arial,Sans-Serif"/>
              <a:buChar char="•"/>
            </a:pPr>
            <a:r>
              <a:rPr lang="en-US" sz="1400">
                <a:solidFill>
                  <a:srgbClr val="000000"/>
                </a:solidFill>
              </a:rPr>
              <a:t>Detailed documentation, agile methodology</a:t>
            </a:r>
            <a:endParaRPr lang="en-US"/>
          </a:p>
          <a:p>
            <a:endParaRPr lang="en-US" sz="1400">
              <a:solidFill>
                <a:srgbClr val="000000"/>
              </a:solidFill>
            </a:endParaRPr>
          </a:p>
          <a:p>
            <a:pPr algn="ctr"/>
            <a:endParaRPr lang="en-US"/>
          </a:p>
        </p:txBody>
      </p:sp>
      <p:sp>
        <p:nvSpPr>
          <p:cNvPr id="28" name="Rectangle: Rounded Corners 27">
            <a:extLst>
              <a:ext uri="{FF2B5EF4-FFF2-40B4-BE49-F238E27FC236}">
                <a16:creationId xmlns:a16="http://schemas.microsoft.com/office/drawing/2014/main" id="{FD3CD22B-1836-D4F1-7E4F-3794D2FAFBA4}"/>
              </a:ext>
            </a:extLst>
          </p:cNvPr>
          <p:cNvSpPr/>
          <p:nvPr/>
        </p:nvSpPr>
        <p:spPr>
          <a:xfrm>
            <a:off x="3686457" y="1979040"/>
            <a:ext cx="2412813" cy="560556"/>
          </a:xfrm>
          <a:prstGeom prst="roundRect">
            <a:avLst/>
          </a:prstGeom>
          <a:solidFill>
            <a:srgbClr val="FFCF6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R03</a:t>
            </a:r>
          </a:p>
        </p:txBody>
      </p:sp>
      <p:sp>
        <p:nvSpPr>
          <p:cNvPr id="29" name="Rectangle: Rounded Corners 28">
            <a:extLst>
              <a:ext uri="{FF2B5EF4-FFF2-40B4-BE49-F238E27FC236}">
                <a16:creationId xmlns:a16="http://schemas.microsoft.com/office/drawing/2014/main" id="{97925FF3-FE1E-9127-5AB0-85CA8D7D9130}"/>
              </a:ext>
            </a:extLst>
          </p:cNvPr>
          <p:cNvSpPr/>
          <p:nvPr/>
        </p:nvSpPr>
        <p:spPr>
          <a:xfrm>
            <a:off x="8715657" y="1979040"/>
            <a:ext cx="2412813" cy="560556"/>
          </a:xfrm>
          <a:prstGeom prst="roundRect">
            <a:avLst/>
          </a:prstGeom>
          <a:solidFill>
            <a:srgbClr val="FFCF6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D01</a:t>
            </a:r>
          </a:p>
        </p:txBody>
      </p:sp>
      <p:sp>
        <p:nvSpPr>
          <p:cNvPr id="30" name="Rectangle: Rounded Corners 29">
            <a:extLst>
              <a:ext uri="{FF2B5EF4-FFF2-40B4-BE49-F238E27FC236}">
                <a16:creationId xmlns:a16="http://schemas.microsoft.com/office/drawing/2014/main" id="{00FB809C-CCEF-C13E-F295-E0C341D5BE1B}"/>
              </a:ext>
            </a:extLst>
          </p:cNvPr>
          <p:cNvSpPr/>
          <p:nvPr/>
        </p:nvSpPr>
        <p:spPr>
          <a:xfrm>
            <a:off x="8715657" y="2664840"/>
            <a:ext cx="2412813" cy="560556"/>
          </a:xfrm>
          <a:prstGeom prst="roundRect">
            <a:avLst/>
          </a:prstGeom>
          <a:solidFill>
            <a:srgbClr val="FF0000">
              <a:alpha val="56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D02</a:t>
            </a:r>
          </a:p>
        </p:txBody>
      </p:sp>
      <p:sp>
        <p:nvSpPr>
          <p:cNvPr id="31" name="Rectangle: Rounded Corners 30">
            <a:extLst>
              <a:ext uri="{FF2B5EF4-FFF2-40B4-BE49-F238E27FC236}">
                <a16:creationId xmlns:a16="http://schemas.microsoft.com/office/drawing/2014/main" id="{8AD1C4E2-A87A-F9EB-158D-0EEADA9BED74}"/>
              </a:ext>
            </a:extLst>
          </p:cNvPr>
          <p:cNvSpPr/>
          <p:nvPr/>
        </p:nvSpPr>
        <p:spPr>
          <a:xfrm>
            <a:off x="8715657" y="3379215"/>
            <a:ext cx="2412813" cy="560556"/>
          </a:xfrm>
          <a:prstGeom prst="roundRect">
            <a:avLst/>
          </a:prstGeom>
          <a:solidFill>
            <a:srgbClr val="FF0000">
              <a:alpha val="56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D03</a:t>
            </a:r>
          </a:p>
        </p:txBody>
      </p:sp>
      <p:sp>
        <p:nvSpPr>
          <p:cNvPr id="32" name="Rectangle: Rounded Corners 31">
            <a:extLst>
              <a:ext uri="{FF2B5EF4-FFF2-40B4-BE49-F238E27FC236}">
                <a16:creationId xmlns:a16="http://schemas.microsoft.com/office/drawing/2014/main" id="{DA888073-59E6-3624-C2A2-37B455C34686}"/>
              </a:ext>
            </a:extLst>
          </p:cNvPr>
          <p:cNvSpPr/>
          <p:nvPr/>
        </p:nvSpPr>
        <p:spPr>
          <a:xfrm>
            <a:off x="8715657" y="4036440"/>
            <a:ext cx="2412813" cy="560556"/>
          </a:xfrm>
          <a:prstGeom prst="roundRect">
            <a:avLst/>
          </a:prstGeom>
          <a:solidFill>
            <a:srgbClr val="FFCF6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D04</a:t>
            </a:r>
          </a:p>
        </p:txBody>
      </p:sp>
      <p:sp>
        <p:nvSpPr>
          <p:cNvPr id="33" name="Rectangle: Rounded Corners 32">
            <a:extLst>
              <a:ext uri="{FF2B5EF4-FFF2-40B4-BE49-F238E27FC236}">
                <a16:creationId xmlns:a16="http://schemas.microsoft.com/office/drawing/2014/main" id="{D1001133-CBF5-1320-D979-2919F1B84C51}"/>
              </a:ext>
            </a:extLst>
          </p:cNvPr>
          <p:cNvSpPr/>
          <p:nvPr/>
        </p:nvSpPr>
        <p:spPr>
          <a:xfrm>
            <a:off x="8715657" y="4760340"/>
            <a:ext cx="2412813" cy="560556"/>
          </a:xfrm>
          <a:prstGeom prst="roundRect">
            <a:avLst/>
          </a:prstGeom>
          <a:solidFill>
            <a:srgbClr val="FFCF6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D05</a:t>
            </a:r>
          </a:p>
        </p:txBody>
      </p:sp>
      <p:sp>
        <p:nvSpPr>
          <p:cNvPr id="34" name="Rectangle: Rounded Corners 33">
            <a:extLst>
              <a:ext uri="{FF2B5EF4-FFF2-40B4-BE49-F238E27FC236}">
                <a16:creationId xmlns:a16="http://schemas.microsoft.com/office/drawing/2014/main" id="{A294CEE5-EA96-1800-9C8D-97D699305E31}"/>
              </a:ext>
            </a:extLst>
          </p:cNvPr>
          <p:cNvSpPr/>
          <p:nvPr/>
        </p:nvSpPr>
        <p:spPr>
          <a:xfrm>
            <a:off x="6191532" y="4760340"/>
            <a:ext cx="2412813" cy="560556"/>
          </a:xfrm>
          <a:prstGeom prst="roundRect">
            <a:avLst/>
          </a:prstGeom>
          <a:solidFill>
            <a:srgbClr val="FF0000">
              <a:alpha val="56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I02</a:t>
            </a:r>
          </a:p>
        </p:txBody>
      </p:sp>
    </p:spTree>
    <p:extLst>
      <p:ext uri="{BB962C8B-B14F-4D97-AF65-F5344CB8AC3E}">
        <p14:creationId xmlns:p14="http://schemas.microsoft.com/office/powerpoint/2010/main" val="1556310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p:txBody>
          <a:bodyPr rtlCol="0"/>
          <a:lstStyle/>
          <a:p>
            <a:pPr rtl="0"/>
            <a:fld id="{294A09A9-5501-47C1-A89A-A340965A2BE2}" type="slidenum">
              <a:rPr lang="en-GB" smtClean="0"/>
              <a:pPr rtl="0"/>
              <a:t>28</a:t>
            </a:fld>
            <a:endParaRPr lang="en-GB"/>
          </a:p>
        </p:txBody>
      </p:sp>
      <p:pic>
        <p:nvPicPr>
          <p:cNvPr id="6" name="Picture 4" descr="A black and pink logo&#10;&#10;Description automatically generated">
            <a:extLst>
              <a:ext uri="{FF2B5EF4-FFF2-40B4-BE49-F238E27FC236}">
                <a16:creationId xmlns:a16="http://schemas.microsoft.com/office/drawing/2014/main" id="{A2F93CB7-E2E4-FA33-A8A2-D88F05BC0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9795" y="-57371"/>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E19A09D-CE63-67F3-C7F1-1BFE4DDA5929}"/>
              </a:ext>
            </a:extLst>
          </p:cNvPr>
          <p:cNvSpPr>
            <a:spLocks noGrp="1"/>
          </p:cNvSpPr>
          <p:nvPr>
            <p:ph type="title"/>
          </p:nvPr>
        </p:nvSpPr>
        <p:spPr/>
        <p:txBody>
          <a:bodyPr/>
          <a:lstStyle/>
          <a:p>
            <a:r>
              <a:rPr lang="en-US"/>
              <a:t> </a:t>
            </a:r>
          </a:p>
        </p:txBody>
      </p:sp>
      <p:pic>
        <p:nvPicPr>
          <p:cNvPr id="2" name="SG_FinancialChatbotDemo3audiofix">
            <a:hlinkClick r:id="" action="ppaction://media"/>
            <a:extLst>
              <a:ext uri="{FF2B5EF4-FFF2-40B4-BE49-F238E27FC236}">
                <a16:creationId xmlns:a16="http://schemas.microsoft.com/office/drawing/2014/main" id="{8FDED153-5AF5-8BE9-9D88-A2F2C63DF26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4" y="-61546"/>
            <a:ext cx="12190533" cy="7007957"/>
          </a:xfrm>
          <a:prstGeom prst="rect">
            <a:avLst/>
          </a:prstGeom>
        </p:spPr>
      </p:pic>
    </p:spTree>
    <p:extLst>
      <p:ext uri="{BB962C8B-B14F-4D97-AF65-F5344CB8AC3E}">
        <p14:creationId xmlns:p14="http://schemas.microsoft.com/office/powerpoint/2010/main" val="314993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D963D1E-9CEE-4CE6-A0FF-CEFE96CC1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GB"/>
          </a:p>
        </p:txBody>
      </p:sp>
      <p:sp>
        <p:nvSpPr>
          <p:cNvPr id="19" name="Rectangle 18">
            <a:extLst>
              <a:ext uri="{FF2B5EF4-FFF2-40B4-BE49-F238E27FC236}">
                <a16:creationId xmlns:a16="http://schemas.microsoft.com/office/drawing/2014/main" id="{93EF527E-76C9-48D0-AD8D-3694C5FCE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0B011F-6C65-4AC1-9953-6861E70A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68F0FA04-6227-9040-92A6-9514A59B8E7B}"/>
              </a:ext>
            </a:extLst>
          </p:cNvPr>
          <p:cNvSpPr>
            <a:spLocks noGrp="1"/>
          </p:cNvSpPr>
          <p:nvPr>
            <p:ph type="title"/>
          </p:nvPr>
        </p:nvSpPr>
        <p:spPr>
          <a:xfrm>
            <a:off x="868680" y="642593"/>
            <a:ext cx="6281928" cy="1744183"/>
          </a:xfrm>
        </p:spPr>
        <p:txBody>
          <a:bodyPr vert="horz" lIns="91440" tIns="45720" rIns="91440" bIns="45720" rtlCol="0" anchor="ctr">
            <a:normAutofit/>
          </a:bodyPr>
          <a:lstStyle/>
          <a:p>
            <a:pPr rtl="0"/>
            <a:r>
              <a:rPr lang="en-GB" b="0">
                <a:solidFill>
                  <a:schemeClr val="bg1">
                    <a:lumMod val="85000"/>
                    <a:lumOff val="15000"/>
                  </a:schemeClr>
                </a:solidFill>
              </a:rPr>
              <a:t>Summary</a:t>
            </a:r>
          </a:p>
        </p:txBody>
      </p:sp>
      <p:sp>
        <p:nvSpPr>
          <p:cNvPr id="3" name="Text Placeholder 2">
            <a:extLst>
              <a:ext uri="{FF2B5EF4-FFF2-40B4-BE49-F238E27FC236}">
                <a16:creationId xmlns:a16="http://schemas.microsoft.com/office/drawing/2014/main" id="{9CD657E5-4675-E84E-840E-4F6D4868C5A9}"/>
              </a:ext>
            </a:extLst>
          </p:cNvPr>
          <p:cNvSpPr>
            <a:spLocks noGrp="1"/>
          </p:cNvSpPr>
          <p:nvPr>
            <p:ph type="body" idx="1"/>
          </p:nvPr>
        </p:nvSpPr>
        <p:spPr>
          <a:xfrm>
            <a:off x="2815740" y="2369148"/>
            <a:ext cx="4848344" cy="3609789"/>
          </a:xfrm>
        </p:spPr>
        <p:txBody>
          <a:bodyPr vert="horz" lIns="91440" tIns="45720" rIns="91440" bIns="45720" rtlCol="0" anchorCtr="0">
            <a:normAutofit/>
          </a:bodyPr>
          <a:lstStyle/>
          <a:p>
            <a:pPr marL="285750" indent="-285750">
              <a:buFont typeface="Arial" pitchFamily="18" charset="0"/>
              <a:buChar char="•"/>
            </a:pPr>
            <a:r>
              <a:rPr lang="en-GB" sz="1600">
                <a:solidFill>
                  <a:schemeClr val="bg1"/>
                </a:solidFill>
                <a:ea typeface="+mj-lt"/>
                <a:cs typeface="+mj-lt"/>
              </a:rPr>
              <a:t>Leveraging Terraform tool to enable </a:t>
            </a:r>
            <a:r>
              <a:rPr lang="en-GB" sz="1600" b="1">
                <a:solidFill>
                  <a:schemeClr val="bg1"/>
                </a:solidFill>
                <a:ea typeface="+mj-lt"/>
                <a:cs typeface="+mj-lt"/>
              </a:rPr>
              <a:t>efficient, scalable</a:t>
            </a:r>
            <a:r>
              <a:rPr lang="en-GB" sz="1600">
                <a:solidFill>
                  <a:schemeClr val="bg1"/>
                </a:solidFill>
                <a:ea typeface="+mj-lt"/>
                <a:cs typeface="+mj-lt"/>
              </a:rPr>
              <a:t>, and </a:t>
            </a:r>
            <a:r>
              <a:rPr lang="en-GB" sz="1600" b="1">
                <a:solidFill>
                  <a:schemeClr val="bg1"/>
                </a:solidFill>
                <a:ea typeface="+mj-lt"/>
                <a:cs typeface="+mj-lt"/>
              </a:rPr>
              <a:t>automated deployments of a three-tier architecture across AWS and Azure.</a:t>
            </a:r>
            <a:endParaRPr lang="en-US">
              <a:solidFill>
                <a:schemeClr val="bg1"/>
              </a:solidFill>
            </a:endParaRPr>
          </a:p>
          <a:p>
            <a:pPr marL="285750" indent="-285750">
              <a:buFont typeface="Arial" pitchFamily="18" charset="0"/>
              <a:buChar char="•"/>
            </a:pPr>
            <a:r>
              <a:rPr lang="en-GB" sz="1600">
                <a:solidFill>
                  <a:schemeClr val="bg1"/>
                </a:solidFill>
              </a:rPr>
              <a:t>After days of iteration, we have a working triple tier chatbot</a:t>
            </a:r>
          </a:p>
          <a:p>
            <a:pPr marL="285750" indent="-285750">
              <a:buClr>
                <a:srgbClr val="FFFFFF"/>
              </a:buClr>
              <a:buFont typeface="Arial" pitchFamily="18" charset="0"/>
              <a:buChar char="•"/>
            </a:pPr>
            <a:r>
              <a:rPr lang="en-GB" sz="1600" b="1">
                <a:solidFill>
                  <a:schemeClr val="bg1"/>
                </a:solidFill>
              </a:rPr>
              <a:t>Communication between teams and client</a:t>
            </a:r>
            <a:r>
              <a:rPr lang="en-GB" sz="1600">
                <a:solidFill>
                  <a:schemeClr val="bg1"/>
                </a:solidFill>
              </a:rPr>
              <a:t> was </a:t>
            </a:r>
            <a:r>
              <a:rPr lang="en-GB" sz="1600" b="1">
                <a:solidFill>
                  <a:schemeClr val="bg1"/>
                </a:solidFill>
              </a:rPr>
              <a:t>excellent </a:t>
            </a:r>
            <a:r>
              <a:rPr lang="en-GB" sz="1600">
                <a:solidFill>
                  <a:schemeClr val="bg1"/>
                </a:solidFill>
              </a:rPr>
              <a:t>and allowed us to work seamlessly</a:t>
            </a:r>
          </a:p>
          <a:p>
            <a:pPr marL="285750" indent="-285750">
              <a:buClr>
                <a:srgbClr val="FFFFFF"/>
              </a:buClr>
              <a:buFont typeface="Arial" pitchFamily="18" charset="0"/>
              <a:buChar char="•"/>
            </a:pPr>
            <a:r>
              <a:rPr lang="en-GB" sz="1600">
                <a:solidFill>
                  <a:schemeClr val="bg1"/>
                </a:solidFill>
              </a:rPr>
              <a:t>We met the </a:t>
            </a:r>
            <a:r>
              <a:rPr lang="en-GB" sz="1600" b="1">
                <a:solidFill>
                  <a:schemeClr val="bg1"/>
                </a:solidFill>
              </a:rPr>
              <a:t>deadline</a:t>
            </a:r>
          </a:p>
          <a:p>
            <a:pPr marL="285750" indent="-285750">
              <a:buClr>
                <a:srgbClr val="FFFFFF"/>
              </a:buClr>
              <a:buFont typeface="Arial" pitchFamily="18" charset="0"/>
              <a:buChar char="•"/>
            </a:pPr>
            <a:r>
              <a:rPr lang="en-GB" sz="1600">
                <a:solidFill>
                  <a:schemeClr val="bg1"/>
                </a:solidFill>
                <a:ea typeface="+mj-lt"/>
                <a:cs typeface="+mj-lt"/>
              </a:rPr>
              <a:t>We tackled </a:t>
            </a:r>
            <a:r>
              <a:rPr lang="en-GB" sz="1600" b="1">
                <a:solidFill>
                  <a:schemeClr val="bg1"/>
                </a:solidFill>
                <a:ea typeface="+mj-lt"/>
                <a:cs typeface="+mj-lt"/>
              </a:rPr>
              <a:t>technical issues</a:t>
            </a:r>
            <a:r>
              <a:rPr lang="en-GB" sz="1600">
                <a:solidFill>
                  <a:schemeClr val="bg1"/>
                </a:solidFill>
                <a:ea typeface="+mj-lt"/>
                <a:cs typeface="+mj-lt"/>
              </a:rPr>
              <a:t> efficiently in a </a:t>
            </a:r>
            <a:r>
              <a:rPr lang="en-GB" sz="1600" b="1">
                <a:solidFill>
                  <a:schemeClr val="bg1"/>
                </a:solidFill>
                <a:ea typeface="+mj-lt"/>
                <a:cs typeface="+mj-lt"/>
              </a:rPr>
              <a:t>timely manner</a:t>
            </a:r>
            <a:endParaRPr lang="en-GB" sz="1600">
              <a:solidFill>
                <a:schemeClr val="bg1"/>
              </a:solidFill>
              <a:ea typeface="+mj-lt"/>
              <a:cs typeface="+mj-lt"/>
            </a:endParaRPr>
          </a:p>
          <a:p>
            <a:pPr marL="285750" indent="-285750">
              <a:buClr>
                <a:srgbClr val="FFFFFF"/>
              </a:buClr>
              <a:buFont typeface="Arial" pitchFamily="18" charset="0"/>
              <a:buChar char="•"/>
            </a:pPr>
            <a:endParaRPr lang="en-GB" sz="1600">
              <a:solidFill>
                <a:schemeClr val="bg1"/>
              </a:solidFill>
            </a:endParaRPr>
          </a:p>
          <a:p>
            <a:pPr marL="285750" indent="-285750">
              <a:buClr>
                <a:srgbClr val="FFFFFF"/>
              </a:buClr>
              <a:buFont typeface="Arial" pitchFamily="18" charset="0"/>
              <a:buChar char="•"/>
            </a:pPr>
            <a:endParaRPr lang="en-GB" sz="1600">
              <a:solidFill>
                <a:schemeClr val="bg1"/>
              </a:solidFill>
            </a:endParaRPr>
          </a:p>
        </p:txBody>
      </p:sp>
      <p:pic>
        <p:nvPicPr>
          <p:cNvPr id="5" name="Graphic 4" descr="Bar graph with upward trend with solid fill">
            <a:extLst>
              <a:ext uri="{FF2B5EF4-FFF2-40B4-BE49-F238E27FC236}">
                <a16:creationId xmlns:a16="http://schemas.microsoft.com/office/drawing/2014/main" id="{B4ECB75A-C48B-8320-8B54-EE657F3747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0635" y="484632"/>
            <a:ext cx="2790023" cy="2790023"/>
          </a:xfrm>
          <a:prstGeom prst="rect">
            <a:avLst/>
          </a:prstGeom>
        </p:spPr>
      </p:pic>
      <p:pic>
        <p:nvPicPr>
          <p:cNvPr id="12" name="Picture 4">
            <a:extLst>
              <a:ext uri="{FF2B5EF4-FFF2-40B4-BE49-F238E27FC236}">
                <a16:creationId xmlns:a16="http://schemas.microsoft.com/office/drawing/2014/main" id="{CC6D8689-CA6A-FB9B-4944-7CEBFD27AF7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86170" y="3812034"/>
            <a:ext cx="3321198" cy="203699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9A5802D8-6C81-6C4F-97CF-C1F2344EE894}"/>
              </a:ext>
            </a:extLst>
          </p:cNvPr>
          <p:cNvSpPr>
            <a:spLocks noGrp="1"/>
          </p:cNvSpPr>
          <p:nvPr>
            <p:ph type="sldNum" sz="quarter" idx="16"/>
          </p:nvPr>
        </p:nvSpPr>
        <p:spPr>
          <a:xfrm>
            <a:off x="10348535" y="6301164"/>
            <a:ext cx="1463040" cy="256032"/>
          </a:xfrm>
        </p:spPr>
        <p:txBody>
          <a:bodyPr vert="horz" lIns="91440" tIns="45720" rIns="91440" bIns="45720" rtlCol="0" anchor="b">
            <a:normAutofit/>
          </a:bodyPr>
          <a:lstStyle/>
          <a:p>
            <a:pPr>
              <a:spcAft>
                <a:spcPts val="600"/>
              </a:spcAft>
            </a:pPr>
            <a:fld id="{294A09A9-5501-47C1-A89A-A340965A2BE2}" type="slidenum">
              <a:rPr lang="en-US" kern="1200" dirty="0">
                <a:solidFill>
                  <a:schemeClr val="tx1">
                    <a:lumMod val="75000"/>
                    <a:lumOff val="25000"/>
                  </a:schemeClr>
                </a:solidFill>
                <a:latin typeface="+mn-lt"/>
                <a:ea typeface="+mn-ea"/>
                <a:cs typeface="+mn-cs"/>
              </a:rPr>
              <a:pPr>
                <a:spcAft>
                  <a:spcPts val="600"/>
                </a:spcAft>
              </a:pPr>
              <a:t>29</a:t>
            </a:fld>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3309332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p:txBody>
          <a:bodyPr rtlCol="0"/>
          <a:lstStyle/>
          <a:p>
            <a:pPr rtl="0"/>
            <a:r>
              <a:rPr lang="en-GB" b="0"/>
              <a:t>Meet Our Team</a:t>
            </a:r>
          </a:p>
        </p:txBody>
      </p:sp>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736283" y="1671152"/>
            <a:ext cx="2281237" cy="347662"/>
          </a:xfrm>
        </p:spPr>
        <p:txBody>
          <a:bodyPr rtlCol="0"/>
          <a:lstStyle/>
          <a:p>
            <a:pPr rtl="0"/>
            <a:r>
              <a:rPr lang="en-GB"/>
              <a:t>Business team</a:t>
            </a:r>
          </a:p>
        </p:txBody>
      </p:sp>
      <p:sp>
        <p:nvSpPr>
          <p:cNvPr id="8" name="Text Placeholder 7">
            <a:extLst>
              <a:ext uri="{FF2B5EF4-FFF2-40B4-BE49-F238E27FC236}">
                <a16:creationId xmlns:a16="http://schemas.microsoft.com/office/drawing/2014/main" id="{44627161-B78C-7646-8E85-99BD47FE64E0}"/>
              </a:ext>
            </a:extLst>
          </p:cNvPr>
          <p:cNvSpPr>
            <a:spLocks noGrp="1"/>
          </p:cNvSpPr>
          <p:nvPr>
            <p:ph type="body" sz="quarter" idx="18"/>
          </p:nvPr>
        </p:nvSpPr>
        <p:spPr>
          <a:xfrm>
            <a:off x="690991" y="3367133"/>
            <a:ext cx="2281237" cy="347662"/>
          </a:xfrm>
        </p:spPr>
        <p:txBody>
          <a:bodyPr rtlCol="0"/>
          <a:lstStyle/>
          <a:p>
            <a:pPr rtl="0"/>
            <a:r>
              <a:rPr lang="en-GB" err="1"/>
              <a:t>Tanhat</a:t>
            </a:r>
            <a:r>
              <a:rPr lang="en-GB"/>
              <a:t> Hussein</a:t>
            </a:r>
          </a:p>
        </p:txBody>
      </p:sp>
      <p:sp>
        <p:nvSpPr>
          <p:cNvPr id="13" name="Text Placeholder 12">
            <a:extLst>
              <a:ext uri="{FF2B5EF4-FFF2-40B4-BE49-F238E27FC236}">
                <a16:creationId xmlns:a16="http://schemas.microsoft.com/office/drawing/2014/main" id="{D0969AD2-8004-9B40-90B0-0EBD95268B5A}"/>
              </a:ext>
            </a:extLst>
          </p:cNvPr>
          <p:cNvSpPr>
            <a:spLocks noGrp="1"/>
          </p:cNvSpPr>
          <p:nvPr>
            <p:ph type="body" sz="quarter" idx="30"/>
          </p:nvPr>
        </p:nvSpPr>
        <p:spPr>
          <a:xfrm>
            <a:off x="2465380" y="3391796"/>
            <a:ext cx="2281237" cy="347662"/>
          </a:xfrm>
        </p:spPr>
        <p:txBody>
          <a:bodyPr rtlCol="0"/>
          <a:lstStyle/>
          <a:p>
            <a:pPr rtl="0"/>
            <a:r>
              <a:rPr lang="en-GB"/>
              <a:t>Sabah Khan</a:t>
            </a:r>
          </a:p>
        </p:txBody>
      </p:sp>
      <p:sp>
        <p:nvSpPr>
          <p:cNvPr id="15" name="Text Placeholder 14">
            <a:extLst>
              <a:ext uri="{FF2B5EF4-FFF2-40B4-BE49-F238E27FC236}">
                <a16:creationId xmlns:a16="http://schemas.microsoft.com/office/drawing/2014/main" id="{02C30DA5-B4D3-C343-8FEC-D62948BDA920}"/>
              </a:ext>
            </a:extLst>
          </p:cNvPr>
          <p:cNvSpPr>
            <a:spLocks noGrp="1"/>
          </p:cNvSpPr>
          <p:nvPr>
            <p:ph type="body" sz="quarter" idx="32"/>
          </p:nvPr>
        </p:nvSpPr>
        <p:spPr>
          <a:xfrm>
            <a:off x="6509249" y="1767943"/>
            <a:ext cx="2958843" cy="274320"/>
          </a:xfrm>
        </p:spPr>
        <p:txBody>
          <a:bodyPr rtlCol="0"/>
          <a:lstStyle/>
          <a:p>
            <a:pPr rtl="0"/>
            <a:r>
              <a:rPr lang="en-GB"/>
              <a:t>Data engineering team</a:t>
            </a:r>
          </a:p>
        </p:txBody>
      </p:sp>
      <p:sp>
        <p:nvSpPr>
          <p:cNvPr id="16" name="Text Placeholder 15">
            <a:extLst>
              <a:ext uri="{FF2B5EF4-FFF2-40B4-BE49-F238E27FC236}">
                <a16:creationId xmlns:a16="http://schemas.microsoft.com/office/drawing/2014/main" id="{CD202676-78EE-3240-950B-84A1520E27EE}"/>
              </a:ext>
            </a:extLst>
          </p:cNvPr>
          <p:cNvSpPr>
            <a:spLocks noGrp="1"/>
          </p:cNvSpPr>
          <p:nvPr>
            <p:ph type="body" sz="quarter" idx="33"/>
          </p:nvPr>
        </p:nvSpPr>
        <p:spPr>
          <a:xfrm>
            <a:off x="6143365" y="3368890"/>
            <a:ext cx="2281237" cy="347662"/>
          </a:xfrm>
        </p:spPr>
        <p:txBody>
          <a:bodyPr rtlCol="0"/>
          <a:lstStyle/>
          <a:p>
            <a:pPr rtl="0"/>
            <a:r>
              <a:rPr lang="en-GB"/>
              <a:t>Luis Rodriguez </a:t>
            </a:r>
            <a:r>
              <a:rPr lang="en-GB" err="1"/>
              <a:t>Valido</a:t>
            </a:r>
            <a:endParaRPr lang="en-GB"/>
          </a:p>
        </p:txBody>
      </p:sp>
      <p:sp>
        <p:nvSpPr>
          <p:cNvPr id="19" name="Text Placeholder 18">
            <a:extLst>
              <a:ext uri="{FF2B5EF4-FFF2-40B4-BE49-F238E27FC236}">
                <a16:creationId xmlns:a16="http://schemas.microsoft.com/office/drawing/2014/main" id="{BBEE7C7B-4D43-1342-88B5-B6F833D51AE8}"/>
              </a:ext>
            </a:extLst>
          </p:cNvPr>
          <p:cNvSpPr>
            <a:spLocks noGrp="1"/>
          </p:cNvSpPr>
          <p:nvPr>
            <p:ph type="body" sz="quarter" idx="36"/>
          </p:nvPr>
        </p:nvSpPr>
        <p:spPr>
          <a:xfrm>
            <a:off x="8259347" y="3391796"/>
            <a:ext cx="2281237" cy="347662"/>
          </a:xfrm>
        </p:spPr>
        <p:txBody>
          <a:bodyPr vert="horz" lIns="0" tIns="0" rIns="0" bIns="0" rtlCol="0" anchor="t">
            <a:noAutofit/>
          </a:bodyPr>
          <a:lstStyle/>
          <a:p>
            <a:pPr rtl="0"/>
            <a:r>
              <a:rPr lang="en-GB"/>
              <a:t>Yoonhee Lee</a:t>
            </a:r>
          </a:p>
        </p:txBody>
      </p:sp>
      <p:sp>
        <p:nvSpPr>
          <p:cNvPr id="21" name="Text Placeholder 20">
            <a:extLst>
              <a:ext uri="{FF2B5EF4-FFF2-40B4-BE49-F238E27FC236}">
                <a16:creationId xmlns:a16="http://schemas.microsoft.com/office/drawing/2014/main" id="{F8C89E42-8364-1040-9DF6-7305561F98D7}"/>
              </a:ext>
            </a:extLst>
          </p:cNvPr>
          <p:cNvSpPr>
            <a:spLocks noGrp="1"/>
          </p:cNvSpPr>
          <p:nvPr>
            <p:ph type="body" sz="quarter" idx="38"/>
          </p:nvPr>
        </p:nvSpPr>
        <p:spPr>
          <a:xfrm>
            <a:off x="702007" y="3994918"/>
            <a:ext cx="2281237" cy="347662"/>
          </a:xfrm>
        </p:spPr>
        <p:txBody>
          <a:bodyPr rtlCol="0"/>
          <a:lstStyle/>
          <a:p>
            <a:pPr rtl="0"/>
            <a:r>
              <a:rPr lang="en-GB"/>
              <a:t>DevOps team</a:t>
            </a:r>
          </a:p>
        </p:txBody>
      </p:sp>
      <p:sp>
        <p:nvSpPr>
          <p:cNvPr id="22" name="Text Placeholder 21">
            <a:extLst>
              <a:ext uri="{FF2B5EF4-FFF2-40B4-BE49-F238E27FC236}">
                <a16:creationId xmlns:a16="http://schemas.microsoft.com/office/drawing/2014/main" id="{B05EDAD8-33DD-0B49-9FA0-360E67ED9B6A}"/>
              </a:ext>
            </a:extLst>
          </p:cNvPr>
          <p:cNvSpPr>
            <a:spLocks noGrp="1"/>
          </p:cNvSpPr>
          <p:nvPr>
            <p:ph type="body" sz="quarter" idx="39"/>
          </p:nvPr>
        </p:nvSpPr>
        <p:spPr>
          <a:xfrm>
            <a:off x="772463" y="5682999"/>
            <a:ext cx="2281237" cy="347662"/>
          </a:xfrm>
        </p:spPr>
        <p:txBody>
          <a:bodyPr rtlCol="0"/>
          <a:lstStyle/>
          <a:p>
            <a:pPr rtl="0"/>
            <a:r>
              <a:rPr lang="en-GB"/>
              <a:t>James Cole</a:t>
            </a:r>
          </a:p>
        </p:txBody>
      </p:sp>
      <p:sp>
        <p:nvSpPr>
          <p:cNvPr id="24" name="Text Placeholder 23">
            <a:extLst>
              <a:ext uri="{FF2B5EF4-FFF2-40B4-BE49-F238E27FC236}">
                <a16:creationId xmlns:a16="http://schemas.microsoft.com/office/drawing/2014/main" id="{9B1711A4-C7D5-8D4D-82CD-4FBE8CC7FFE7}"/>
              </a:ext>
            </a:extLst>
          </p:cNvPr>
          <p:cNvSpPr>
            <a:spLocks noGrp="1"/>
          </p:cNvSpPr>
          <p:nvPr>
            <p:ph type="body" sz="quarter" idx="41"/>
          </p:nvPr>
        </p:nvSpPr>
        <p:spPr>
          <a:xfrm>
            <a:off x="3031666" y="4063772"/>
            <a:ext cx="3773657" cy="274320"/>
          </a:xfrm>
        </p:spPr>
        <p:txBody>
          <a:bodyPr rtlCol="0"/>
          <a:lstStyle/>
          <a:p>
            <a:pPr rtl="0"/>
            <a:r>
              <a:rPr lang="en-GB"/>
              <a:t>Development and testing team</a:t>
            </a:r>
          </a:p>
        </p:txBody>
      </p:sp>
      <p:sp>
        <p:nvSpPr>
          <p:cNvPr id="25" name="Text Placeholder 24">
            <a:extLst>
              <a:ext uri="{FF2B5EF4-FFF2-40B4-BE49-F238E27FC236}">
                <a16:creationId xmlns:a16="http://schemas.microsoft.com/office/drawing/2014/main" id="{1D585144-668F-6141-B4A4-98C6E14ACA71}"/>
              </a:ext>
            </a:extLst>
          </p:cNvPr>
          <p:cNvSpPr>
            <a:spLocks noGrp="1"/>
          </p:cNvSpPr>
          <p:nvPr>
            <p:ph type="body" sz="quarter" idx="42"/>
          </p:nvPr>
        </p:nvSpPr>
        <p:spPr>
          <a:xfrm>
            <a:off x="2873000" y="5683621"/>
            <a:ext cx="1610246" cy="274320"/>
          </a:xfrm>
        </p:spPr>
        <p:txBody>
          <a:bodyPr rtlCol="0"/>
          <a:lstStyle/>
          <a:p>
            <a:pPr rtl="0"/>
            <a:r>
              <a:rPr lang="en-GB"/>
              <a:t>Lewis McFarlane </a:t>
            </a:r>
          </a:p>
        </p:txBody>
      </p:sp>
      <p:sp>
        <p:nvSpPr>
          <p:cNvPr id="28" name="Text Placeholder 27">
            <a:extLst>
              <a:ext uri="{FF2B5EF4-FFF2-40B4-BE49-F238E27FC236}">
                <a16:creationId xmlns:a16="http://schemas.microsoft.com/office/drawing/2014/main" id="{83F586E4-67FA-B94C-AF67-F2E5E6E54157}"/>
              </a:ext>
            </a:extLst>
          </p:cNvPr>
          <p:cNvSpPr>
            <a:spLocks noGrp="1"/>
          </p:cNvSpPr>
          <p:nvPr>
            <p:ph type="body" sz="quarter" idx="45"/>
          </p:nvPr>
        </p:nvSpPr>
        <p:spPr>
          <a:xfrm>
            <a:off x="4795815" y="5693666"/>
            <a:ext cx="1124938" cy="274320"/>
          </a:xfrm>
        </p:spPr>
        <p:txBody>
          <a:bodyPr rtlCol="0"/>
          <a:lstStyle/>
          <a:p>
            <a:pPr rtl="0"/>
            <a:r>
              <a:rPr lang="en-GB"/>
              <a:t>Kian Doyle</a:t>
            </a:r>
          </a:p>
        </p:txBody>
      </p:sp>
      <p:sp>
        <p:nvSpPr>
          <p:cNvPr id="37" name="Text Placeholder 36">
            <a:extLst>
              <a:ext uri="{FF2B5EF4-FFF2-40B4-BE49-F238E27FC236}">
                <a16:creationId xmlns:a16="http://schemas.microsoft.com/office/drawing/2014/main" id="{FC8EFF8B-CC40-9646-AAFC-092814DA02AD}"/>
              </a:ext>
            </a:extLst>
          </p:cNvPr>
          <p:cNvSpPr>
            <a:spLocks noGrp="1"/>
          </p:cNvSpPr>
          <p:nvPr>
            <p:ph type="body" sz="quarter" idx="48"/>
          </p:nvPr>
        </p:nvSpPr>
        <p:spPr>
          <a:xfrm>
            <a:off x="6040562" y="5689539"/>
            <a:ext cx="2281237" cy="347662"/>
          </a:xfrm>
        </p:spPr>
        <p:txBody>
          <a:bodyPr rtlCol="0"/>
          <a:lstStyle/>
          <a:p>
            <a:pPr rtl="0"/>
            <a:r>
              <a:rPr lang="en-GB"/>
              <a:t>Christopher Rayner </a:t>
            </a:r>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p:txBody>
          <a:bodyPr rtlCol="0"/>
          <a:lstStyle/>
          <a:p>
            <a:pPr rtl="0"/>
            <a:fld id="{294A09A9-5501-47C1-A89A-A340965A2BE2}" type="slidenum">
              <a:rPr lang="en-GB" smtClean="0"/>
              <a:pPr rtl="0"/>
              <a:t>3</a:t>
            </a:fld>
            <a:endParaRPr lang="en-GB"/>
          </a:p>
        </p:txBody>
      </p:sp>
      <p:pic>
        <p:nvPicPr>
          <p:cNvPr id="14" name="Picture 4">
            <a:extLst>
              <a:ext uri="{FF2B5EF4-FFF2-40B4-BE49-F238E27FC236}">
                <a16:creationId xmlns:a16="http://schemas.microsoft.com/office/drawing/2014/main" id="{4A932D93-6F48-9B2A-1B88-C87A0938A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87BE2A0-BAB7-E575-94D7-755DF1CCB100}"/>
              </a:ext>
            </a:extLst>
          </p:cNvPr>
          <p:cNvPicPr>
            <a:picLocks noChangeAspect="1"/>
          </p:cNvPicPr>
          <p:nvPr/>
        </p:nvPicPr>
        <p:blipFill>
          <a:blip r:embed="rId4"/>
          <a:stretch>
            <a:fillRect/>
          </a:stretch>
        </p:blipFill>
        <p:spPr>
          <a:xfrm>
            <a:off x="770397" y="2104492"/>
            <a:ext cx="1143885" cy="1175978"/>
          </a:xfrm>
          <a:prstGeom prst="rect">
            <a:avLst/>
          </a:prstGeom>
        </p:spPr>
      </p:pic>
      <p:pic>
        <p:nvPicPr>
          <p:cNvPr id="29" name="Picture 28">
            <a:extLst>
              <a:ext uri="{FF2B5EF4-FFF2-40B4-BE49-F238E27FC236}">
                <a16:creationId xmlns:a16="http://schemas.microsoft.com/office/drawing/2014/main" id="{E112640E-51F1-CCBE-7155-A1F72533F2FA}"/>
              </a:ext>
            </a:extLst>
          </p:cNvPr>
          <p:cNvPicPr>
            <a:picLocks noChangeAspect="1"/>
          </p:cNvPicPr>
          <p:nvPr/>
        </p:nvPicPr>
        <p:blipFill>
          <a:blip r:embed="rId5"/>
          <a:stretch>
            <a:fillRect/>
          </a:stretch>
        </p:blipFill>
        <p:spPr>
          <a:xfrm>
            <a:off x="2465380" y="2102173"/>
            <a:ext cx="1100595" cy="1175978"/>
          </a:xfrm>
          <a:prstGeom prst="rect">
            <a:avLst/>
          </a:prstGeom>
        </p:spPr>
      </p:pic>
      <p:pic>
        <p:nvPicPr>
          <p:cNvPr id="33" name="Picture 32">
            <a:extLst>
              <a:ext uri="{FF2B5EF4-FFF2-40B4-BE49-F238E27FC236}">
                <a16:creationId xmlns:a16="http://schemas.microsoft.com/office/drawing/2014/main" id="{2AF0EC5A-F1BC-AD8B-0677-F4E5BE034240}"/>
              </a:ext>
            </a:extLst>
          </p:cNvPr>
          <p:cNvPicPr>
            <a:picLocks noChangeAspect="1"/>
          </p:cNvPicPr>
          <p:nvPr/>
        </p:nvPicPr>
        <p:blipFill>
          <a:blip r:embed="rId6"/>
          <a:stretch>
            <a:fillRect/>
          </a:stretch>
        </p:blipFill>
        <p:spPr>
          <a:xfrm>
            <a:off x="4103413" y="2054671"/>
            <a:ext cx="1346870" cy="1283556"/>
          </a:xfrm>
          <a:prstGeom prst="rect">
            <a:avLst/>
          </a:prstGeom>
        </p:spPr>
      </p:pic>
      <p:sp>
        <p:nvSpPr>
          <p:cNvPr id="38" name="Text Placeholder 7">
            <a:extLst>
              <a:ext uri="{FF2B5EF4-FFF2-40B4-BE49-F238E27FC236}">
                <a16:creationId xmlns:a16="http://schemas.microsoft.com/office/drawing/2014/main" id="{C5DA10D4-7FD2-A344-B43C-4796DA72EDF0}"/>
              </a:ext>
            </a:extLst>
          </p:cNvPr>
          <p:cNvSpPr txBox="1">
            <a:spLocks/>
          </p:cNvSpPr>
          <p:nvPr/>
        </p:nvSpPr>
        <p:spPr>
          <a:xfrm>
            <a:off x="3667106" y="3360813"/>
            <a:ext cx="2281237" cy="3476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400" b="0" kern="1200" spc="20" baseline="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GB"/>
              <a:t>(PMO)Miranda Garcia Perez</a:t>
            </a:r>
          </a:p>
        </p:txBody>
      </p:sp>
      <p:pic>
        <p:nvPicPr>
          <p:cNvPr id="40" name="Picture 39">
            <a:extLst>
              <a:ext uri="{FF2B5EF4-FFF2-40B4-BE49-F238E27FC236}">
                <a16:creationId xmlns:a16="http://schemas.microsoft.com/office/drawing/2014/main" id="{C3F1C203-AE48-99B5-DB5C-286DE209C7D5}"/>
              </a:ext>
            </a:extLst>
          </p:cNvPr>
          <p:cNvPicPr>
            <a:picLocks noChangeAspect="1"/>
          </p:cNvPicPr>
          <p:nvPr/>
        </p:nvPicPr>
        <p:blipFill>
          <a:blip r:embed="rId7"/>
          <a:stretch>
            <a:fillRect/>
          </a:stretch>
        </p:blipFill>
        <p:spPr>
          <a:xfrm>
            <a:off x="6531280" y="2157711"/>
            <a:ext cx="1133299" cy="1148017"/>
          </a:xfrm>
          <a:prstGeom prst="rect">
            <a:avLst/>
          </a:prstGeom>
        </p:spPr>
      </p:pic>
      <p:pic>
        <p:nvPicPr>
          <p:cNvPr id="3074" name="Picture 2">
            <a:extLst>
              <a:ext uri="{FF2B5EF4-FFF2-40B4-BE49-F238E27FC236}">
                <a16:creationId xmlns:a16="http://schemas.microsoft.com/office/drawing/2014/main" id="{C63D967B-7FC4-C8E1-6EB5-9DD722502D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9226" y="2154857"/>
            <a:ext cx="1133300" cy="117790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AB3E62B0-B1EC-D138-6D7F-190FDB688547}"/>
              </a:ext>
            </a:extLst>
          </p:cNvPr>
          <p:cNvPicPr>
            <a:picLocks noChangeAspect="1"/>
          </p:cNvPicPr>
          <p:nvPr/>
        </p:nvPicPr>
        <p:blipFill>
          <a:blip r:embed="rId9"/>
          <a:stretch>
            <a:fillRect/>
          </a:stretch>
        </p:blipFill>
        <p:spPr>
          <a:xfrm>
            <a:off x="750429" y="4468290"/>
            <a:ext cx="1163853" cy="1145378"/>
          </a:xfrm>
          <a:prstGeom prst="rect">
            <a:avLst/>
          </a:prstGeom>
        </p:spPr>
      </p:pic>
      <p:pic>
        <p:nvPicPr>
          <p:cNvPr id="3076" name="Picture 4">
            <a:extLst>
              <a:ext uri="{FF2B5EF4-FFF2-40B4-BE49-F238E27FC236}">
                <a16:creationId xmlns:a16="http://schemas.microsoft.com/office/drawing/2014/main" id="{1F395637-0E60-B2E3-4E5C-A2B04D926E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1989" y="4466970"/>
            <a:ext cx="1148017" cy="114801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01ABCE44-CF9E-F3D8-06F2-4952E13E5699}"/>
              </a:ext>
            </a:extLst>
          </p:cNvPr>
          <p:cNvPicPr>
            <a:picLocks noChangeAspect="1"/>
          </p:cNvPicPr>
          <p:nvPr/>
        </p:nvPicPr>
        <p:blipFill>
          <a:blip r:embed="rId11"/>
          <a:stretch>
            <a:fillRect/>
          </a:stretch>
        </p:blipFill>
        <p:spPr>
          <a:xfrm>
            <a:off x="4718697" y="4466970"/>
            <a:ext cx="1124937" cy="1146698"/>
          </a:xfrm>
          <a:prstGeom prst="rect">
            <a:avLst/>
          </a:prstGeom>
        </p:spPr>
      </p:pic>
      <p:pic>
        <p:nvPicPr>
          <p:cNvPr id="74" name="Picture 73">
            <a:extLst>
              <a:ext uri="{FF2B5EF4-FFF2-40B4-BE49-F238E27FC236}">
                <a16:creationId xmlns:a16="http://schemas.microsoft.com/office/drawing/2014/main" id="{6BB3AA6C-7DA6-624B-CBE9-821EF53B5C53}"/>
              </a:ext>
            </a:extLst>
          </p:cNvPr>
          <p:cNvPicPr>
            <a:picLocks noChangeAspect="1"/>
          </p:cNvPicPr>
          <p:nvPr/>
        </p:nvPicPr>
        <p:blipFill>
          <a:blip r:embed="rId12"/>
          <a:stretch>
            <a:fillRect/>
          </a:stretch>
        </p:blipFill>
        <p:spPr>
          <a:xfrm>
            <a:off x="6355452" y="4456435"/>
            <a:ext cx="1084188" cy="1189109"/>
          </a:xfrm>
          <a:prstGeom prst="rect">
            <a:avLst/>
          </a:prstGeom>
        </p:spPr>
      </p:pic>
      <p:sp>
        <p:nvSpPr>
          <p:cNvPr id="75" name="Text Placeholder 36">
            <a:extLst>
              <a:ext uri="{FF2B5EF4-FFF2-40B4-BE49-F238E27FC236}">
                <a16:creationId xmlns:a16="http://schemas.microsoft.com/office/drawing/2014/main" id="{4994057D-A94C-6472-7AAA-5ACD4DCE21F6}"/>
              </a:ext>
            </a:extLst>
          </p:cNvPr>
          <p:cNvSpPr txBox="1">
            <a:spLocks/>
          </p:cNvSpPr>
          <p:nvPr/>
        </p:nvSpPr>
        <p:spPr>
          <a:xfrm>
            <a:off x="7999687" y="5710634"/>
            <a:ext cx="2281237" cy="3476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400" b="0" kern="1200" spc="20" baseline="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a:t>Oliver Webb</a:t>
            </a:r>
          </a:p>
        </p:txBody>
      </p:sp>
      <p:pic>
        <p:nvPicPr>
          <p:cNvPr id="3078" name="Picture 6">
            <a:extLst>
              <a:ext uri="{FF2B5EF4-FFF2-40B4-BE49-F238E27FC236}">
                <a16:creationId xmlns:a16="http://schemas.microsoft.com/office/drawing/2014/main" id="{9BEE36C5-E1B7-EC1B-CAFD-ED1B943661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51457" y="4456434"/>
            <a:ext cx="1208553" cy="119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6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additive="base">
                                        <p:cTn id="2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4">
                                            <p:txEl>
                                              <p:pRg st="0" end="0"/>
                                            </p:txEl>
                                          </p:spTgt>
                                        </p:tgtEl>
                                        <p:attrNameLst>
                                          <p:attrName>style.visibility</p:attrName>
                                        </p:attrNameLst>
                                      </p:cBhvr>
                                      <p:to>
                                        <p:strVal val="visible"/>
                                      </p:to>
                                    </p:set>
                                    <p:anim calcmode="lin" valueType="num">
                                      <p:cBhvr additive="base">
                                        <p:cTn id="5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0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xEl>
                                              <p:pRg st="0" end="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07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3" grpId="0" build="p"/>
      <p:bldP spid="15" grpId="0" build="p"/>
      <p:bldP spid="16" grpId="0" build="p"/>
      <p:bldP spid="19" grpId="0" build="p"/>
      <p:bldP spid="21" grpId="0" build="p"/>
      <p:bldP spid="22" grpId="0" build="p"/>
      <p:bldP spid="24" grpId="0" build="p"/>
      <p:bldP spid="25" grpId="0" build="p"/>
      <p:bldP spid="28" grpId="0" build="p"/>
      <p:bldP spid="37" grpId="0" build="p"/>
      <p:bldP spid="38" grpId="0"/>
      <p:bldP spid="7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5BD8A-B13F-463A-9101-4FB883F06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4B934719-2D81-443B-8FB8-9CA4FFF2E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ln w="6350" cap="flat" cmpd="sng" algn="ctr">
            <a:noFill/>
            <a:prstDash val="solid"/>
            <a:miter lim="800000"/>
          </a:ln>
          <a:effectLst>
            <a:softEdge rad="0"/>
          </a:effectLst>
        </p:spPr>
        <p:txBody>
          <a:bodyPr/>
          <a:lstStyle/>
          <a:p>
            <a:endParaRPr lang="en-GB"/>
          </a:p>
        </p:txBody>
      </p:sp>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01369" y="1106424"/>
            <a:ext cx="6699963" cy="4633289"/>
          </a:xfrm>
        </p:spPr>
        <p:txBody>
          <a:bodyPr rtlCol="0">
            <a:normAutofit/>
          </a:bodyPr>
          <a:lstStyle/>
          <a:p>
            <a:pPr algn="r"/>
            <a:r>
              <a:rPr lang="en-GB" sz="6600">
                <a:solidFill>
                  <a:schemeClr val="tx1"/>
                </a:solidFill>
              </a:rPr>
              <a:t>Thank you</a:t>
            </a:r>
            <a:br>
              <a:rPr lang="en-GB" sz="6600">
                <a:solidFill>
                  <a:schemeClr val="tx1"/>
                </a:solidFill>
              </a:rPr>
            </a:br>
            <a:r>
              <a:rPr lang="en-GB" sz="3600">
                <a:solidFill>
                  <a:schemeClr val="tx1"/>
                </a:solidFill>
              </a:rPr>
              <a:t>Any questions?</a:t>
            </a:r>
            <a:endParaRPr lang="en-GB" sz="6600">
              <a:solidFill>
                <a:schemeClr val="tx1"/>
              </a:solidFill>
            </a:endParaRPr>
          </a:p>
        </p:txBody>
      </p:sp>
      <p:cxnSp>
        <p:nvCxnSpPr>
          <p:cNvPr id="12" name="Straight Connector 11">
            <a:extLst>
              <a:ext uri="{FF2B5EF4-FFF2-40B4-BE49-F238E27FC236}">
                <a16:creationId xmlns:a16="http://schemas.microsoft.com/office/drawing/2014/main" id="{B29CC623-FD26-47FD-9E70-44325D453E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4">
            <a:extLst>
              <a:ext uri="{FF2B5EF4-FFF2-40B4-BE49-F238E27FC236}">
                <a16:creationId xmlns:a16="http://schemas.microsoft.com/office/drawing/2014/main" id="{20599C4E-3442-5510-8E05-3129DD285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FA04-6227-9040-92A6-9514A59B8E7B}"/>
              </a:ext>
            </a:extLst>
          </p:cNvPr>
          <p:cNvSpPr>
            <a:spLocks noGrp="1"/>
          </p:cNvSpPr>
          <p:nvPr>
            <p:ph type="title"/>
          </p:nvPr>
        </p:nvSpPr>
        <p:spPr/>
        <p:txBody>
          <a:bodyPr rtlCol="0">
            <a:normAutofit/>
          </a:bodyPr>
          <a:lstStyle/>
          <a:p>
            <a:pPr rtl="0"/>
            <a:r>
              <a:rPr lang="en-GB" b="0">
                <a:solidFill>
                  <a:srgbClr val="000000"/>
                </a:solidFill>
              </a:rPr>
              <a:t>Scope</a:t>
            </a:r>
          </a:p>
        </p:txBody>
      </p:sp>
      <p:sp>
        <p:nvSpPr>
          <p:cNvPr id="5" name="Content Placeholder 4">
            <a:extLst>
              <a:ext uri="{FF2B5EF4-FFF2-40B4-BE49-F238E27FC236}">
                <a16:creationId xmlns:a16="http://schemas.microsoft.com/office/drawing/2014/main" id="{0B4B9306-DDC0-AD4F-A9C2-739C6AEB0172}"/>
              </a:ext>
            </a:extLst>
          </p:cNvPr>
          <p:cNvSpPr>
            <a:spLocks noGrp="1"/>
          </p:cNvSpPr>
          <p:nvPr>
            <p:ph sz="half" idx="2"/>
          </p:nvPr>
        </p:nvSpPr>
        <p:spPr>
          <a:xfrm>
            <a:off x="964023" y="2786446"/>
            <a:ext cx="4827178" cy="1942138"/>
          </a:xfrm>
        </p:spPr>
        <p:txBody>
          <a:bodyPr rtlCol="0"/>
          <a:lstStyle/>
          <a:p>
            <a:pPr marL="0" indent="0" rtl="0">
              <a:buNone/>
            </a:pPr>
            <a:endParaRPr lang="en-GB"/>
          </a:p>
          <a:p>
            <a:pPr rtl="0"/>
            <a:endParaRPr lang="en-GB"/>
          </a:p>
        </p:txBody>
      </p:sp>
      <p:sp>
        <p:nvSpPr>
          <p:cNvPr id="9" name="Slide Number Placeholder 8">
            <a:extLst>
              <a:ext uri="{FF2B5EF4-FFF2-40B4-BE49-F238E27FC236}">
                <a16:creationId xmlns:a16="http://schemas.microsoft.com/office/drawing/2014/main" id="{9A5802D8-6C81-6C4F-97CF-C1F2344EE894}"/>
              </a:ext>
            </a:extLst>
          </p:cNvPr>
          <p:cNvSpPr>
            <a:spLocks noGrp="1"/>
          </p:cNvSpPr>
          <p:nvPr>
            <p:ph type="sldNum" sz="quarter" idx="16"/>
          </p:nvPr>
        </p:nvSpPr>
        <p:spPr/>
        <p:txBody>
          <a:bodyPr rtlCol="0"/>
          <a:lstStyle/>
          <a:p>
            <a:pPr algn="l" rtl="0"/>
            <a:fld id="{294A09A9-5501-47C1-A89A-A340965A2BE2}" type="slidenum">
              <a:rPr lang="en-GB" smtClean="0"/>
              <a:pPr algn="l" rtl="0"/>
              <a:t>4</a:t>
            </a:fld>
            <a:endParaRPr lang="en-GB"/>
          </a:p>
        </p:txBody>
      </p:sp>
      <p:sp>
        <p:nvSpPr>
          <p:cNvPr id="7" name="Text Placeholder 3">
            <a:extLst>
              <a:ext uri="{FF2B5EF4-FFF2-40B4-BE49-F238E27FC236}">
                <a16:creationId xmlns:a16="http://schemas.microsoft.com/office/drawing/2014/main" id="{6AF03CC0-7DA0-ED4F-B612-580E138D588A}"/>
              </a:ext>
            </a:extLst>
          </p:cNvPr>
          <p:cNvSpPr>
            <a:spLocks noGrp="1"/>
          </p:cNvSpPr>
          <p:nvPr/>
        </p:nvSpPr>
        <p:spPr>
          <a:xfrm>
            <a:off x="969688" y="2319254"/>
            <a:ext cx="10244618" cy="2219342"/>
          </a:xfrm>
          <a:prstGeom prst="rect">
            <a:avLst/>
          </a:prstGeom>
        </p:spPr>
        <p:txBody>
          <a:bodyPr vert="horz" lIns="0" tIns="0" rIns="0" bIns="0" rtlCol="0" anchor="t">
            <a:noAutofit/>
          </a:bodyPr>
          <a:lstStyle>
            <a:lvl1pPr marL="0" indent="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None/>
              <a:defRPr sz="1800" b="0" i="0" kern="1200">
                <a:solidFill>
                  <a:schemeClr val="tx2"/>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40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40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40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40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GB" b="1">
                <a:solidFill>
                  <a:schemeClr val="accent2">
                    <a:lumMod val="49000"/>
                  </a:schemeClr>
                </a:solidFill>
                <a:ea typeface="+mn-lt"/>
                <a:cs typeface="+mn-lt"/>
              </a:rPr>
              <a:t>Develop an AI-powered Chatbot MVP for a financial institution. </a:t>
            </a:r>
            <a:br>
              <a:rPr lang="en-GB">
                <a:ea typeface="+mn-lt"/>
                <a:cs typeface="+mn-lt"/>
              </a:rPr>
            </a:br>
            <a:br>
              <a:rPr lang="en-GB">
                <a:ea typeface="+mn-lt"/>
                <a:cs typeface="+mn-lt"/>
              </a:rPr>
            </a:br>
            <a:r>
              <a:rPr lang="en-GB">
                <a:solidFill>
                  <a:schemeClr val="accent2">
                    <a:lumMod val="49000"/>
                  </a:schemeClr>
                </a:solidFill>
                <a:ea typeface="+mn-lt"/>
                <a:cs typeface="+mn-lt"/>
              </a:rPr>
              <a:t>It will handle </a:t>
            </a:r>
            <a:r>
              <a:rPr lang="en-GB" b="1">
                <a:solidFill>
                  <a:schemeClr val="accent2">
                    <a:lumMod val="49000"/>
                  </a:schemeClr>
                </a:solidFill>
                <a:ea typeface="+mn-lt"/>
                <a:cs typeface="+mn-lt"/>
              </a:rPr>
              <a:t>FAQs</a:t>
            </a:r>
            <a:r>
              <a:rPr lang="en-GB">
                <a:solidFill>
                  <a:schemeClr val="accent2">
                    <a:lumMod val="49000"/>
                  </a:schemeClr>
                </a:solidFill>
                <a:ea typeface="+mn-lt"/>
                <a:cs typeface="+mn-lt"/>
              </a:rPr>
              <a:t> and provide </a:t>
            </a:r>
            <a:r>
              <a:rPr lang="en-GB" b="1">
                <a:solidFill>
                  <a:schemeClr val="accent2">
                    <a:lumMod val="49000"/>
                  </a:schemeClr>
                </a:solidFill>
                <a:ea typeface="+mn-lt"/>
                <a:cs typeface="+mn-lt"/>
              </a:rPr>
              <a:t>basic financial advice</a:t>
            </a:r>
            <a:r>
              <a:rPr lang="en-GB">
                <a:solidFill>
                  <a:schemeClr val="accent2">
                    <a:lumMod val="49000"/>
                  </a:schemeClr>
                </a:solidFill>
                <a:ea typeface="+mn-lt"/>
                <a:cs typeface="+mn-lt"/>
              </a:rPr>
              <a:t>,</a:t>
            </a:r>
            <a:r>
              <a:rPr lang="en-GB" b="1">
                <a:solidFill>
                  <a:schemeClr val="accent2">
                    <a:lumMod val="49000"/>
                  </a:schemeClr>
                </a:solidFill>
                <a:ea typeface="+mn-lt"/>
                <a:cs typeface="+mn-lt"/>
              </a:rPr>
              <a:t> integrated </a:t>
            </a:r>
            <a:r>
              <a:rPr lang="en-GB">
                <a:solidFill>
                  <a:schemeClr val="accent2">
                    <a:lumMod val="49000"/>
                  </a:schemeClr>
                </a:solidFill>
                <a:ea typeface="+mn-lt"/>
                <a:cs typeface="+mn-lt"/>
              </a:rPr>
              <a:t>with </a:t>
            </a:r>
            <a:r>
              <a:rPr lang="en-GB" b="1">
                <a:solidFill>
                  <a:schemeClr val="accent2">
                    <a:lumMod val="49000"/>
                  </a:schemeClr>
                </a:solidFill>
                <a:ea typeface="+mn-lt"/>
                <a:cs typeface="+mn-lt"/>
              </a:rPr>
              <a:t>financial databases and APIs for real-time data</a:t>
            </a:r>
            <a:r>
              <a:rPr lang="en-GB">
                <a:solidFill>
                  <a:schemeClr val="accent2">
                    <a:lumMod val="49000"/>
                  </a:schemeClr>
                </a:solidFill>
                <a:ea typeface="+mn-lt"/>
                <a:cs typeface="+mn-lt"/>
              </a:rPr>
              <a:t>. </a:t>
            </a:r>
          </a:p>
          <a:p>
            <a:r>
              <a:rPr lang="en-GB">
                <a:solidFill>
                  <a:schemeClr val="accent2">
                    <a:lumMod val="49000"/>
                  </a:schemeClr>
                </a:solidFill>
                <a:ea typeface="+mn-lt"/>
                <a:cs typeface="+mn-lt"/>
              </a:rPr>
              <a:t>The chatbot will be deployed on a </a:t>
            </a:r>
            <a:r>
              <a:rPr lang="en-GB" b="1">
                <a:solidFill>
                  <a:schemeClr val="accent2">
                    <a:lumMod val="49000"/>
                  </a:schemeClr>
                </a:solidFill>
                <a:ea typeface="+mn-lt"/>
                <a:cs typeface="+mn-lt"/>
              </a:rPr>
              <a:t>cloud service platform (AWS) for scalability and reliability</a:t>
            </a:r>
            <a:r>
              <a:rPr lang="en-GB">
                <a:solidFill>
                  <a:schemeClr val="accent2">
                    <a:lumMod val="49000"/>
                  </a:schemeClr>
                </a:solidFill>
                <a:ea typeface="+mn-lt"/>
                <a:cs typeface="+mn-lt"/>
              </a:rPr>
              <a:t>, ensuring </a:t>
            </a:r>
            <a:r>
              <a:rPr lang="en-GB" b="1">
                <a:solidFill>
                  <a:schemeClr val="accent2">
                    <a:lumMod val="49000"/>
                  </a:schemeClr>
                </a:solidFill>
                <a:ea typeface="+mn-lt"/>
                <a:cs typeface="+mn-lt"/>
              </a:rPr>
              <a:t>compliance with data security and privacy regulations</a:t>
            </a:r>
            <a:r>
              <a:rPr lang="en-GB">
                <a:solidFill>
                  <a:schemeClr val="accent2">
                    <a:lumMod val="49000"/>
                  </a:schemeClr>
                </a:solidFill>
                <a:ea typeface="+mn-lt"/>
                <a:cs typeface="+mn-lt"/>
              </a:rPr>
              <a:t>. </a:t>
            </a:r>
          </a:p>
          <a:p>
            <a:r>
              <a:rPr lang="en-GB">
                <a:solidFill>
                  <a:schemeClr val="accent2">
                    <a:lumMod val="49000"/>
                  </a:schemeClr>
                </a:solidFill>
                <a:ea typeface="+mn-lt"/>
                <a:cs typeface="+mn-lt"/>
              </a:rPr>
              <a:t>Basic user documentation and training will be provided. </a:t>
            </a:r>
            <a:endParaRPr lang="en-US">
              <a:solidFill>
                <a:schemeClr val="accent2">
                  <a:lumMod val="49000"/>
                </a:schemeClr>
              </a:solidFill>
            </a:endParaRPr>
          </a:p>
        </p:txBody>
      </p:sp>
      <p:pic>
        <p:nvPicPr>
          <p:cNvPr id="13" name="Picture 4">
            <a:extLst>
              <a:ext uri="{FF2B5EF4-FFF2-40B4-BE49-F238E27FC236}">
                <a16:creationId xmlns:a16="http://schemas.microsoft.com/office/drawing/2014/main" id="{1DF67095-B80C-8D92-F3FC-488E39AE7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7935D5E-D956-6F84-005D-D7A6A2163355}"/>
              </a:ext>
            </a:extLst>
          </p:cNvPr>
          <p:cNvSpPr txBox="1"/>
          <p:nvPr/>
        </p:nvSpPr>
        <p:spPr>
          <a:xfrm>
            <a:off x="2499000" y="4748101"/>
            <a:ext cx="8465364"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600">
                <a:solidFill>
                  <a:schemeClr val="bg1">
                    <a:lumMod val="65000"/>
                    <a:lumOff val="35000"/>
                  </a:schemeClr>
                </a:solidFill>
                <a:ea typeface="+mn-lt"/>
                <a:cs typeface="+mn-lt"/>
              </a:rPr>
              <a:t>Detailed project plan and requirements documentation.</a:t>
            </a:r>
            <a:endParaRPr lang="en-US" sz="1600">
              <a:solidFill>
                <a:schemeClr val="bg1">
                  <a:lumMod val="65000"/>
                  <a:lumOff val="35000"/>
                </a:schemeClr>
              </a:solidFill>
            </a:endParaRPr>
          </a:p>
          <a:p>
            <a:pPr marL="285750" indent="-285750">
              <a:buFont typeface="Wingdings"/>
              <a:buChar char="q"/>
            </a:pPr>
            <a:r>
              <a:rPr lang="en-US" sz="1600">
                <a:solidFill>
                  <a:schemeClr val="bg1">
                    <a:lumMod val="65000"/>
                    <a:lumOff val="35000"/>
                  </a:schemeClr>
                </a:solidFill>
                <a:ea typeface="+mn-lt"/>
                <a:cs typeface="+mn-lt"/>
              </a:rPr>
              <a:t>Chatbot conversation flow and integration design.</a:t>
            </a:r>
            <a:endParaRPr lang="en-US" sz="1600">
              <a:solidFill>
                <a:schemeClr val="bg1">
                  <a:lumMod val="65000"/>
                  <a:lumOff val="35000"/>
                </a:schemeClr>
              </a:solidFill>
            </a:endParaRPr>
          </a:p>
          <a:p>
            <a:pPr marL="285750" indent="-285750">
              <a:buFont typeface="Wingdings"/>
              <a:buChar char="q"/>
            </a:pPr>
            <a:r>
              <a:rPr lang="en-US" sz="1600">
                <a:solidFill>
                  <a:schemeClr val="bg1">
                    <a:lumMod val="65000"/>
                    <a:lumOff val="35000"/>
                  </a:schemeClr>
                </a:solidFill>
                <a:ea typeface="+mn-lt"/>
                <a:cs typeface="+mn-lt"/>
              </a:rPr>
              <a:t>Developed and tested application.</a:t>
            </a:r>
            <a:endParaRPr lang="en-US" sz="1600">
              <a:solidFill>
                <a:schemeClr val="bg1">
                  <a:lumMod val="65000"/>
                  <a:lumOff val="35000"/>
                </a:schemeClr>
              </a:solidFill>
            </a:endParaRPr>
          </a:p>
          <a:p>
            <a:pPr marL="285750" indent="-285750">
              <a:buFont typeface="Wingdings"/>
              <a:buChar char="q"/>
            </a:pPr>
            <a:r>
              <a:rPr lang="en-US" sz="1600">
                <a:solidFill>
                  <a:schemeClr val="bg1">
                    <a:lumMod val="65000"/>
                    <a:lumOff val="35000"/>
                  </a:schemeClr>
                </a:solidFill>
                <a:ea typeface="+mn-lt"/>
                <a:cs typeface="+mn-lt"/>
              </a:rPr>
              <a:t>CI/CD pipelines.</a:t>
            </a:r>
            <a:endParaRPr lang="en-US" sz="1600">
              <a:solidFill>
                <a:schemeClr val="bg1">
                  <a:lumMod val="65000"/>
                  <a:lumOff val="35000"/>
                </a:schemeClr>
              </a:solidFill>
            </a:endParaRPr>
          </a:p>
          <a:p>
            <a:pPr algn="l"/>
            <a:endParaRPr lang="en-US" sz="1200">
              <a:latin typeface="Aptos"/>
              <a:ea typeface="Aptos"/>
              <a:cs typeface="Aptos"/>
            </a:endParaRPr>
          </a:p>
          <a:p>
            <a:endParaRPr lang="en-US" sz="1200">
              <a:latin typeface="Aptos"/>
            </a:endParaRPr>
          </a:p>
        </p:txBody>
      </p:sp>
      <p:pic>
        <p:nvPicPr>
          <p:cNvPr id="4" name="Graphic 3" descr="Checkmark with solid fill">
            <a:extLst>
              <a:ext uri="{FF2B5EF4-FFF2-40B4-BE49-F238E27FC236}">
                <a16:creationId xmlns:a16="http://schemas.microsoft.com/office/drawing/2014/main" id="{5832DEF1-31BB-9A4A-1D52-D9CF1273A7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3211" y="4753534"/>
            <a:ext cx="208431" cy="242048"/>
          </a:xfrm>
          <a:prstGeom prst="rect">
            <a:avLst/>
          </a:prstGeom>
        </p:spPr>
      </p:pic>
      <p:pic>
        <p:nvPicPr>
          <p:cNvPr id="6" name="Graphic 5" descr="Checkmark with solid fill">
            <a:extLst>
              <a:ext uri="{FF2B5EF4-FFF2-40B4-BE49-F238E27FC236}">
                <a16:creationId xmlns:a16="http://schemas.microsoft.com/office/drawing/2014/main" id="{A10A4EEA-0E50-A938-2367-7C5D0D3998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3211" y="4977651"/>
            <a:ext cx="208431" cy="242048"/>
          </a:xfrm>
          <a:prstGeom prst="rect">
            <a:avLst/>
          </a:prstGeom>
        </p:spPr>
      </p:pic>
      <p:pic>
        <p:nvPicPr>
          <p:cNvPr id="8" name="Graphic 7" descr="Checkmark with solid fill">
            <a:extLst>
              <a:ext uri="{FF2B5EF4-FFF2-40B4-BE49-F238E27FC236}">
                <a16:creationId xmlns:a16="http://schemas.microsoft.com/office/drawing/2014/main" id="{FEEA2F10-EBBB-F3C8-D196-0F8769DAE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3210" y="5224180"/>
            <a:ext cx="208431" cy="242048"/>
          </a:xfrm>
          <a:prstGeom prst="rect">
            <a:avLst/>
          </a:prstGeom>
        </p:spPr>
      </p:pic>
      <p:pic>
        <p:nvPicPr>
          <p:cNvPr id="10" name="Graphic 9" descr="Checkmark with solid fill">
            <a:extLst>
              <a:ext uri="{FF2B5EF4-FFF2-40B4-BE49-F238E27FC236}">
                <a16:creationId xmlns:a16="http://schemas.microsoft.com/office/drawing/2014/main" id="{5E114331-EC1E-B489-283F-EDE44CD00A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3211" y="5470710"/>
            <a:ext cx="208431" cy="242048"/>
          </a:xfrm>
          <a:prstGeom prst="rect">
            <a:avLst/>
          </a:prstGeom>
        </p:spPr>
      </p:pic>
    </p:spTree>
    <p:extLst>
      <p:ext uri="{BB962C8B-B14F-4D97-AF65-F5344CB8AC3E}">
        <p14:creationId xmlns:p14="http://schemas.microsoft.com/office/powerpoint/2010/main" val="767675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999FE9C-D8F9-4F9B-B95B-608C3EF6B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GB"/>
          </a:p>
        </p:txBody>
      </p:sp>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7064082" y="777632"/>
            <a:ext cx="4135327" cy="1323373"/>
          </a:xfrm>
        </p:spPr>
        <p:txBody>
          <a:bodyPr vert="horz" lIns="91440" tIns="45720" rIns="91440" bIns="45720" rtlCol="0" anchor="ctr">
            <a:normAutofit/>
          </a:bodyPr>
          <a:lstStyle/>
          <a:p>
            <a:r>
              <a:rPr lang="en-US" sz="4800" b="0"/>
              <a:t>Introduction</a:t>
            </a:r>
          </a:p>
        </p:txBody>
      </p:sp>
      <p:sp useBgFill="1">
        <p:nvSpPr>
          <p:cNvPr id="43" name="Rectangle 42">
            <a:extLst>
              <a:ext uri="{FF2B5EF4-FFF2-40B4-BE49-F238E27FC236}">
                <a16:creationId xmlns:a16="http://schemas.microsoft.com/office/drawing/2014/main" id="{6936D704-5904-42AD-9DA1-E236DCE15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794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7064082" y="2103120"/>
            <a:ext cx="4472922" cy="3931920"/>
          </a:xfrm>
        </p:spPr>
        <p:txBody>
          <a:bodyPr vert="horz" lIns="91440" tIns="45720" rIns="91440" bIns="45720" rtlCol="0" anchor="t">
            <a:normAutofit/>
          </a:bodyPr>
          <a:lstStyle/>
          <a:p>
            <a:r>
              <a:rPr lang="en-GB" sz="2400" b="1">
                <a:solidFill>
                  <a:schemeClr val="bg2">
                    <a:lumMod val="50000"/>
                  </a:schemeClr>
                </a:solidFill>
              </a:rPr>
              <a:t>Multi-Cloud &amp; 3-Tier Architecture:</a:t>
            </a:r>
          </a:p>
          <a:p>
            <a:pPr marL="342900" indent="-342900">
              <a:buClr>
                <a:srgbClr val="262626"/>
              </a:buClr>
              <a:buFont typeface="Arial" pitchFamily="18" charset="0"/>
              <a:buChar char="•"/>
            </a:pPr>
            <a:r>
              <a:rPr lang="en-GB" sz="2000">
                <a:solidFill>
                  <a:schemeClr val="bg2">
                    <a:lumMod val="50000"/>
                  </a:schemeClr>
                </a:solidFill>
              </a:rPr>
              <a:t>Presentation Tier</a:t>
            </a:r>
          </a:p>
          <a:p>
            <a:pPr marL="342900" indent="-342900">
              <a:buClr>
                <a:srgbClr val="262626"/>
              </a:buClr>
              <a:buFont typeface="Arial" pitchFamily="18" charset="0"/>
              <a:buChar char="•"/>
            </a:pPr>
            <a:r>
              <a:rPr lang="en-GB" sz="2000">
                <a:solidFill>
                  <a:schemeClr val="bg2">
                    <a:lumMod val="50000"/>
                  </a:schemeClr>
                </a:solidFill>
              </a:rPr>
              <a:t>Application Tier</a:t>
            </a:r>
          </a:p>
          <a:p>
            <a:pPr marL="342900" indent="-342900">
              <a:buClr>
                <a:srgbClr val="262626"/>
              </a:buClr>
              <a:buFont typeface="Arial" pitchFamily="18" charset="0"/>
              <a:buChar char="•"/>
            </a:pPr>
            <a:r>
              <a:rPr lang="en-GB" sz="2000">
                <a:solidFill>
                  <a:schemeClr val="bg2">
                    <a:lumMod val="50000"/>
                  </a:schemeClr>
                </a:solidFill>
              </a:rPr>
              <a:t>Data Tier</a:t>
            </a:r>
          </a:p>
          <a:p>
            <a:pPr>
              <a:buClr>
                <a:srgbClr val="262626"/>
              </a:buClr>
            </a:pPr>
            <a:endParaRPr lang="en-GB" sz="2000">
              <a:solidFill>
                <a:schemeClr val="bg2">
                  <a:lumMod val="50000"/>
                </a:schemeClr>
              </a:solidFill>
            </a:endParaRPr>
          </a:p>
          <a:p>
            <a:endParaRPr lang="en-GB" sz="2000">
              <a:solidFill>
                <a:schemeClr val="bg2">
                  <a:lumMod val="50000"/>
                </a:schemeClr>
              </a:solidFill>
            </a:endParaRP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10469880" y="6307672"/>
            <a:ext cx="1463040" cy="274320"/>
          </a:xfrm>
        </p:spPr>
        <p:txBody>
          <a:bodyPr vert="horz" lIns="91440" tIns="45720" rIns="91440" bIns="45720" rtlCol="0" anchor="b">
            <a:normAutofit/>
          </a:bodyPr>
          <a:lstStyle/>
          <a:p>
            <a:pPr defTabSz="914400">
              <a:spcAft>
                <a:spcPts val="600"/>
              </a:spcAft>
            </a:pPr>
            <a:fld id="{294A09A9-5501-47C1-A89A-A340965A2BE2}" type="slidenum">
              <a:rPr lang="en-US" smtClean="0"/>
              <a:pPr defTabSz="914400">
                <a:spcAft>
                  <a:spcPts val="600"/>
                </a:spcAft>
              </a:pPr>
              <a:t>5</a:t>
            </a:fld>
            <a:endParaRPr lang="en-US"/>
          </a:p>
        </p:txBody>
      </p:sp>
      <p:pic>
        <p:nvPicPr>
          <p:cNvPr id="10" name="Picture 4" descr="A black and pink logo&#10;&#10;Description automatically generated">
            <a:extLst>
              <a:ext uri="{FF2B5EF4-FFF2-40B4-BE49-F238E27FC236}">
                <a16:creationId xmlns:a16="http://schemas.microsoft.com/office/drawing/2014/main" id="{975D6C9B-2B64-8A3B-3F35-429698B68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727" y="155894"/>
            <a:ext cx="214312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4623FD8-0795-F726-7E81-791F08312397}"/>
              </a:ext>
            </a:extLst>
          </p:cNvPr>
          <p:cNvPicPr>
            <a:picLocks noChangeAspect="1"/>
          </p:cNvPicPr>
          <p:nvPr/>
        </p:nvPicPr>
        <p:blipFill>
          <a:blip r:embed="rId4"/>
          <a:stretch>
            <a:fillRect/>
          </a:stretch>
        </p:blipFill>
        <p:spPr>
          <a:xfrm>
            <a:off x="106388" y="653578"/>
            <a:ext cx="6366674" cy="5780273"/>
          </a:xfrm>
          <a:prstGeom prst="round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246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GB"/>
          </a:p>
        </p:txBody>
      </p:sp>
      <p:sp>
        <p:nvSpPr>
          <p:cNvPr id="5" name="Date Placeholder 4">
            <a:extLst>
              <a:ext uri="{FF2B5EF4-FFF2-40B4-BE49-F238E27FC236}">
                <a16:creationId xmlns:a16="http://schemas.microsoft.com/office/drawing/2014/main" id="{1748192E-B227-6E7D-9CF1-D22C5C0B9802}"/>
              </a:ext>
            </a:extLst>
          </p:cNvPr>
          <p:cNvSpPr>
            <a:spLocks noGrp="1"/>
          </p:cNvSpPr>
          <p:nvPr>
            <p:ph type="dt" sz="half" idx="14"/>
          </p:nvPr>
        </p:nvSpPr>
        <p:spPr>
          <a:xfrm>
            <a:off x="389464" y="6214535"/>
            <a:ext cx="2377440" cy="256032"/>
          </a:xfrm>
        </p:spPr>
        <p:txBody>
          <a:bodyPr vert="horz" lIns="91440" tIns="45720" rIns="91440" bIns="45720" rtlCol="0" anchor="b">
            <a:normAutofit/>
          </a:bodyPr>
          <a:lstStyle/>
          <a:p>
            <a:pPr defTabSz="914400">
              <a:spcAft>
                <a:spcPts val="600"/>
              </a:spcAft>
            </a:pPr>
            <a:fld id="{94200668-9301-4F8B-89F3-A4E2AEA80049}" type="datetime3">
              <a:rPr lang="en-US" noProof="0" smtClean="0"/>
              <a:pPr defTabSz="914400">
                <a:spcAft>
                  <a:spcPts val="600"/>
                </a:spcAft>
              </a:pPr>
              <a:t>4 October 2024</a:t>
            </a:fld>
            <a:endParaRPr lang="en-US" noProof="0"/>
          </a:p>
        </p:txBody>
      </p:sp>
      <p:sp>
        <p:nvSpPr>
          <p:cNvPr id="7" name="Slide Number Placeholder 6">
            <a:extLst>
              <a:ext uri="{FF2B5EF4-FFF2-40B4-BE49-F238E27FC236}">
                <a16:creationId xmlns:a16="http://schemas.microsoft.com/office/drawing/2014/main" id="{9147E098-E2AA-A06C-EA6C-76A0B8B2AC34}"/>
              </a:ext>
            </a:extLst>
          </p:cNvPr>
          <p:cNvSpPr>
            <a:spLocks noGrp="1"/>
          </p:cNvSpPr>
          <p:nvPr>
            <p:ph type="sldNum" sz="quarter" idx="16"/>
          </p:nvPr>
        </p:nvSpPr>
        <p:spPr>
          <a:xfrm>
            <a:off x="10348535" y="6217920"/>
            <a:ext cx="1463040" cy="256032"/>
          </a:xfrm>
        </p:spPr>
        <p:txBody>
          <a:bodyPr vert="horz" lIns="91440" tIns="45720" rIns="91440" bIns="45720" rtlCol="0" anchor="b">
            <a:normAutofit/>
          </a:bodyPr>
          <a:lstStyle/>
          <a:p>
            <a:pPr defTabSz="914400">
              <a:spcAft>
                <a:spcPts val="600"/>
              </a:spcAft>
            </a:pPr>
            <a:fld id="{294A09A9-5501-47C1-A89A-A340965A2BE2}" type="slidenum">
              <a:rPr lang="en-US" noProof="0">
                <a:solidFill>
                  <a:srgbClr val="FFFFFF"/>
                </a:solidFill>
              </a:rPr>
              <a:pPr defTabSz="914400">
                <a:spcAft>
                  <a:spcPts val="600"/>
                </a:spcAft>
              </a:pPr>
              <a:t>6</a:t>
            </a:fld>
            <a:endParaRPr lang="en-US" noProof="0">
              <a:solidFill>
                <a:srgbClr val="FFFFFF"/>
              </a:solidFill>
            </a:endParaRPr>
          </a:p>
        </p:txBody>
      </p:sp>
      <p:pic>
        <p:nvPicPr>
          <p:cNvPr id="10" name="Picture 9" descr="A diagram of a flowchart&#10;&#10;Description automatically generated">
            <a:extLst>
              <a:ext uri="{FF2B5EF4-FFF2-40B4-BE49-F238E27FC236}">
                <a16:creationId xmlns:a16="http://schemas.microsoft.com/office/drawing/2014/main" id="{3E24067B-39EC-6D2D-6557-874CBD4252EE}"/>
              </a:ext>
            </a:extLst>
          </p:cNvPr>
          <p:cNvPicPr>
            <a:picLocks noChangeAspect="1"/>
          </p:cNvPicPr>
          <p:nvPr/>
        </p:nvPicPr>
        <p:blipFill>
          <a:blip r:embed="rId3"/>
          <a:stretch>
            <a:fillRect/>
          </a:stretch>
        </p:blipFill>
        <p:spPr>
          <a:xfrm>
            <a:off x="1101833" y="1205397"/>
            <a:ext cx="9975419" cy="4460121"/>
          </a:xfrm>
          <a:prstGeom prst="round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56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p:txBody>
          <a:bodyPr rtlCol="0">
            <a:normAutofit/>
          </a:bodyPr>
          <a:lstStyle/>
          <a:p>
            <a:pPr rtl="0"/>
            <a:r>
              <a:rPr lang="en-GB"/>
              <a:t>Plan for product launch </a:t>
            </a:r>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11"/>
          </p:nvPr>
        </p:nvSpPr>
        <p:spPr>
          <a:xfrm>
            <a:off x="3489959" y="6186728"/>
            <a:ext cx="5212080" cy="274320"/>
          </a:xfrm>
        </p:spPr>
        <p:txBody>
          <a:bodyPr rtlCol="0"/>
          <a:lstStyle/>
          <a:p>
            <a:pPr rtl="0"/>
            <a:r>
              <a:rPr lang="en-GB" sz="1800">
                <a:latin typeface="Tenorite" panose="00000500000000000000" pitchFamily="2" charset="0"/>
              </a:rPr>
              <a:t>Continuous project directing</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12"/>
          </p:nvPr>
        </p:nvSpPr>
        <p:spPr/>
        <p:txBody>
          <a:bodyPr rtlCol="0"/>
          <a:lstStyle/>
          <a:p>
            <a:pPr rtl="0"/>
            <a:fld id="{294A09A9-5501-47C1-A89A-A340965A2BE2}" type="slidenum">
              <a:rPr lang="en-GB" smtClean="0"/>
              <a:pPr rtl="0"/>
              <a:t>7</a:t>
            </a:fld>
            <a:endParaRPr lang="en-GB"/>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3054430608"/>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4E863C6B-1856-BC43-A090-B182EAB34EB8}"/>
              </a:ext>
            </a:extLst>
          </p:cNvPr>
          <p:cNvSpPr txBox="1"/>
          <p:nvPr/>
        </p:nvSpPr>
        <p:spPr>
          <a:xfrm>
            <a:off x="7217935" y="3766846"/>
            <a:ext cx="350196" cy="646331"/>
          </a:xfrm>
          <a:prstGeom prst="rect">
            <a:avLst/>
          </a:prstGeom>
          <a:noFill/>
        </p:spPr>
        <p:txBody>
          <a:bodyPr wrap="square" rtlCol="0">
            <a:spAutoFit/>
          </a:bodyPr>
          <a:lstStyle/>
          <a:p>
            <a:pPr algn="ctr" rtl="0"/>
            <a:r>
              <a:rPr lang="en-GB" sz="3600" b="1">
                <a:solidFill>
                  <a:schemeClr val="bg1"/>
                </a:solidFill>
                <a:latin typeface="Tenorite" pitchFamily="2" charset="0"/>
              </a:rPr>
              <a:t>3</a:t>
            </a:r>
          </a:p>
        </p:txBody>
      </p:sp>
      <p:pic>
        <p:nvPicPr>
          <p:cNvPr id="40" name="Picture 4" descr="A black and pink logo&#10;&#10;Description automatically generated">
            <a:extLst>
              <a:ext uri="{FF2B5EF4-FFF2-40B4-BE49-F238E27FC236}">
                <a16:creationId xmlns:a16="http://schemas.microsoft.com/office/drawing/2014/main" id="{8C1F2ED4-EB34-837D-8CEE-7BDE59F6F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373F585C-4C08-EA82-119B-43D3498AF3A0}"/>
              </a:ext>
            </a:extLst>
          </p:cNvPr>
          <p:cNvGrpSpPr/>
          <p:nvPr/>
        </p:nvGrpSpPr>
        <p:grpSpPr>
          <a:xfrm>
            <a:off x="1251312" y="2190498"/>
            <a:ext cx="1892456" cy="3940870"/>
            <a:chOff x="0" y="0"/>
            <a:chExt cx="1892456" cy="3940870"/>
          </a:xfrm>
        </p:grpSpPr>
        <p:sp>
          <p:nvSpPr>
            <p:cNvPr id="15" name="Rectangle 14">
              <a:extLst>
                <a:ext uri="{FF2B5EF4-FFF2-40B4-BE49-F238E27FC236}">
                  <a16:creationId xmlns:a16="http://schemas.microsoft.com/office/drawing/2014/main" id="{E812E02A-5629-4840-C067-A5042853B89B}"/>
                </a:ext>
              </a:extLst>
            </p:cNvPr>
            <p:cNvSpPr/>
            <p:nvPr/>
          </p:nvSpPr>
          <p:spPr>
            <a:xfrm>
              <a:off x="0" y="0"/>
              <a:ext cx="1892456" cy="3940870"/>
            </a:xfrm>
            <a:prstGeom prst="rect">
              <a:avLst/>
            </a:pr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6" name="TextBox 15">
              <a:extLst>
                <a:ext uri="{FF2B5EF4-FFF2-40B4-BE49-F238E27FC236}">
                  <a16:creationId xmlns:a16="http://schemas.microsoft.com/office/drawing/2014/main" id="{5EF7D51C-91FA-781E-9730-742652644677}"/>
                </a:ext>
              </a:extLst>
            </p:cNvPr>
            <p:cNvSpPr txBox="1"/>
            <p:nvPr/>
          </p:nvSpPr>
          <p:spPr>
            <a:xfrm>
              <a:off x="0" y="1576348"/>
              <a:ext cx="1892456" cy="1576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rtlCol="0" anchor="t" anchorCtr="1">
              <a:noAutofit/>
            </a:bodyPr>
            <a:lstStyle/>
            <a:p>
              <a:pPr marL="0" lvl="0" indent="0" algn="ctr" defTabSz="889000" rtl="0">
                <a:lnSpc>
                  <a:spcPct val="90000"/>
                </a:lnSpc>
                <a:spcBef>
                  <a:spcPct val="0"/>
                </a:spcBef>
                <a:spcAft>
                  <a:spcPct val="35000"/>
                </a:spcAft>
                <a:buNone/>
              </a:pPr>
              <a:r>
                <a:rPr lang="en-GB" sz="2400" kern="1200" noProof="0">
                  <a:latin typeface="Tenorite" pitchFamily="2" charset="0"/>
                </a:rPr>
                <a:t>Planning and research</a:t>
              </a:r>
            </a:p>
          </p:txBody>
        </p:sp>
      </p:grpSp>
      <p:sp>
        <p:nvSpPr>
          <p:cNvPr id="17" name="Oval 16">
            <a:extLst>
              <a:ext uri="{FF2B5EF4-FFF2-40B4-BE49-F238E27FC236}">
                <a16:creationId xmlns:a16="http://schemas.microsoft.com/office/drawing/2014/main" id="{5CADF03F-402B-2CBC-91B1-ADDBD34C98BC}"/>
              </a:ext>
            </a:extLst>
          </p:cNvPr>
          <p:cNvSpPr/>
          <p:nvPr/>
        </p:nvSpPr>
        <p:spPr>
          <a:xfrm>
            <a:off x="1783467" y="2456461"/>
            <a:ext cx="828146" cy="828146"/>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GB"/>
          </a:p>
        </p:txBody>
      </p:sp>
      <p:grpSp>
        <p:nvGrpSpPr>
          <p:cNvPr id="19" name="Group 18">
            <a:extLst>
              <a:ext uri="{FF2B5EF4-FFF2-40B4-BE49-F238E27FC236}">
                <a16:creationId xmlns:a16="http://schemas.microsoft.com/office/drawing/2014/main" id="{16759697-6FFE-A7CC-34E1-79741EAA9863}"/>
              </a:ext>
            </a:extLst>
          </p:cNvPr>
          <p:cNvGrpSpPr/>
          <p:nvPr/>
        </p:nvGrpSpPr>
        <p:grpSpPr>
          <a:xfrm>
            <a:off x="9008686" y="2150916"/>
            <a:ext cx="1892456" cy="3940870"/>
            <a:chOff x="7796918" y="0"/>
            <a:chExt cx="1892456" cy="3940870"/>
          </a:xfrm>
        </p:grpSpPr>
        <p:sp>
          <p:nvSpPr>
            <p:cNvPr id="20" name="Rectangle 19">
              <a:extLst>
                <a:ext uri="{FF2B5EF4-FFF2-40B4-BE49-F238E27FC236}">
                  <a16:creationId xmlns:a16="http://schemas.microsoft.com/office/drawing/2014/main" id="{0B2028E9-1751-378D-7299-DAD0E9147D7E}"/>
                </a:ext>
              </a:extLst>
            </p:cNvPr>
            <p:cNvSpPr/>
            <p:nvPr/>
          </p:nvSpPr>
          <p:spPr>
            <a:xfrm>
              <a:off x="7796918" y="0"/>
              <a:ext cx="1892456" cy="3940870"/>
            </a:xfrm>
            <a:prstGeom prst="rect">
              <a:avLst/>
            </a:prstGeom>
            <a:solidFill>
              <a:schemeClr val="accent1"/>
            </a:solid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GB"/>
            </a:p>
          </p:txBody>
        </p:sp>
        <p:sp>
          <p:nvSpPr>
            <p:cNvPr id="21" name="TextBox 20">
              <a:extLst>
                <a:ext uri="{FF2B5EF4-FFF2-40B4-BE49-F238E27FC236}">
                  <a16:creationId xmlns:a16="http://schemas.microsoft.com/office/drawing/2014/main" id="{F1C1E84E-3EE9-41F7-CFB3-930B2ED9E942}"/>
                </a:ext>
              </a:extLst>
            </p:cNvPr>
            <p:cNvSpPr txBox="1"/>
            <p:nvPr/>
          </p:nvSpPr>
          <p:spPr>
            <a:xfrm>
              <a:off x="7796918" y="1576348"/>
              <a:ext cx="1892456" cy="1576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rtlCol="0" anchor="t" anchorCtr="1">
              <a:noAutofit/>
            </a:bodyPr>
            <a:lstStyle/>
            <a:p>
              <a:pPr marL="0" lvl="0" indent="0" algn="ctr" defTabSz="889000" rtl="0">
                <a:lnSpc>
                  <a:spcPct val="90000"/>
                </a:lnSpc>
                <a:spcBef>
                  <a:spcPct val="0"/>
                </a:spcBef>
                <a:spcAft>
                  <a:spcPct val="35000"/>
                </a:spcAft>
                <a:buNone/>
              </a:pPr>
              <a:r>
                <a:rPr lang="en-GB" sz="2400" kern="1200" noProof="0">
                  <a:latin typeface="Tenorite" pitchFamily="2" charset="0"/>
                </a:rPr>
                <a:t>Launch</a:t>
              </a:r>
            </a:p>
          </p:txBody>
        </p:sp>
      </p:grpSp>
      <p:sp>
        <p:nvSpPr>
          <p:cNvPr id="23" name="Oval 22">
            <a:extLst>
              <a:ext uri="{FF2B5EF4-FFF2-40B4-BE49-F238E27FC236}">
                <a16:creationId xmlns:a16="http://schemas.microsoft.com/office/drawing/2014/main" id="{BABA54B8-8D13-9DF6-BF14-C722A4B3AA6B}"/>
              </a:ext>
            </a:extLst>
          </p:cNvPr>
          <p:cNvSpPr/>
          <p:nvPr/>
        </p:nvSpPr>
        <p:spPr>
          <a:xfrm>
            <a:off x="5184971" y="2329703"/>
            <a:ext cx="657837" cy="646331"/>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GB"/>
          </a:p>
        </p:txBody>
      </p:sp>
      <p:sp>
        <p:nvSpPr>
          <p:cNvPr id="24" name="Oval 23">
            <a:extLst>
              <a:ext uri="{FF2B5EF4-FFF2-40B4-BE49-F238E27FC236}">
                <a16:creationId xmlns:a16="http://schemas.microsoft.com/office/drawing/2014/main" id="{82C4B820-F7C9-30F1-1F11-6DFE939FBCA6}"/>
              </a:ext>
            </a:extLst>
          </p:cNvPr>
          <p:cNvSpPr/>
          <p:nvPr/>
        </p:nvSpPr>
        <p:spPr>
          <a:xfrm>
            <a:off x="7205201" y="3866601"/>
            <a:ext cx="657837" cy="646331"/>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GB"/>
          </a:p>
        </p:txBody>
      </p:sp>
      <p:sp>
        <p:nvSpPr>
          <p:cNvPr id="25" name="Oval 24">
            <a:extLst>
              <a:ext uri="{FF2B5EF4-FFF2-40B4-BE49-F238E27FC236}">
                <a16:creationId xmlns:a16="http://schemas.microsoft.com/office/drawing/2014/main" id="{AC3548BB-2A80-6A73-78E7-8901222DB1BA}"/>
              </a:ext>
            </a:extLst>
          </p:cNvPr>
          <p:cNvSpPr/>
          <p:nvPr/>
        </p:nvSpPr>
        <p:spPr>
          <a:xfrm>
            <a:off x="4852704" y="4800761"/>
            <a:ext cx="657837" cy="646331"/>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GB"/>
          </a:p>
        </p:txBody>
      </p:sp>
      <p:sp>
        <p:nvSpPr>
          <p:cNvPr id="26" name="TextBox 25">
            <a:extLst>
              <a:ext uri="{FF2B5EF4-FFF2-40B4-BE49-F238E27FC236}">
                <a16:creationId xmlns:a16="http://schemas.microsoft.com/office/drawing/2014/main" id="{21CE821D-3223-1B8F-2AE2-9B4BF58571D1}"/>
              </a:ext>
            </a:extLst>
          </p:cNvPr>
          <p:cNvSpPr txBox="1"/>
          <p:nvPr/>
        </p:nvSpPr>
        <p:spPr>
          <a:xfrm>
            <a:off x="4988101" y="4765218"/>
            <a:ext cx="350196" cy="646331"/>
          </a:xfrm>
          <a:prstGeom prst="rect">
            <a:avLst/>
          </a:prstGeom>
          <a:noFill/>
        </p:spPr>
        <p:txBody>
          <a:bodyPr wrap="square" rtlCol="0">
            <a:spAutoFit/>
          </a:bodyPr>
          <a:lstStyle/>
          <a:p>
            <a:pPr algn="ctr" rtl="0"/>
            <a:r>
              <a:rPr lang="en-GB" sz="3600" b="1">
                <a:solidFill>
                  <a:schemeClr val="bg1"/>
                </a:solidFill>
                <a:latin typeface="Tenorite" pitchFamily="2" charset="0"/>
              </a:rPr>
              <a:t>4</a:t>
            </a:r>
          </a:p>
        </p:txBody>
      </p:sp>
      <p:sp>
        <p:nvSpPr>
          <p:cNvPr id="27" name="TextBox 26">
            <a:extLst>
              <a:ext uri="{FF2B5EF4-FFF2-40B4-BE49-F238E27FC236}">
                <a16:creationId xmlns:a16="http://schemas.microsoft.com/office/drawing/2014/main" id="{391D4BE0-FAD5-081C-3032-B01A3074A704}"/>
              </a:ext>
            </a:extLst>
          </p:cNvPr>
          <p:cNvSpPr txBox="1"/>
          <p:nvPr/>
        </p:nvSpPr>
        <p:spPr>
          <a:xfrm>
            <a:off x="7364943" y="3824059"/>
            <a:ext cx="350196" cy="646331"/>
          </a:xfrm>
          <a:prstGeom prst="rect">
            <a:avLst/>
          </a:prstGeom>
          <a:noFill/>
        </p:spPr>
        <p:txBody>
          <a:bodyPr wrap="square" rtlCol="0">
            <a:spAutoFit/>
          </a:bodyPr>
          <a:lstStyle/>
          <a:p>
            <a:pPr algn="ctr" rtl="0"/>
            <a:r>
              <a:rPr lang="en-GB" sz="3600" b="1">
                <a:solidFill>
                  <a:schemeClr val="bg1"/>
                </a:solidFill>
                <a:latin typeface="Tenorite" pitchFamily="2" charset="0"/>
              </a:rPr>
              <a:t>3</a:t>
            </a:r>
          </a:p>
        </p:txBody>
      </p:sp>
      <p:sp>
        <p:nvSpPr>
          <p:cNvPr id="28" name="TextBox 27">
            <a:extLst>
              <a:ext uri="{FF2B5EF4-FFF2-40B4-BE49-F238E27FC236}">
                <a16:creationId xmlns:a16="http://schemas.microsoft.com/office/drawing/2014/main" id="{262489D6-3475-C0A5-9143-00C3CCA4BA45}"/>
              </a:ext>
            </a:extLst>
          </p:cNvPr>
          <p:cNvSpPr txBox="1"/>
          <p:nvPr/>
        </p:nvSpPr>
        <p:spPr>
          <a:xfrm>
            <a:off x="5337287" y="2315107"/>
            <a:ext cx="350196" cy="646331"/>
          </a:xfrm>
          <a:prstGeom prst="rect">
            <a:avLst/>
          </a:prstGeom>
          <a:noFill/>
        </p:spPr>
        <p:txBody>
          <a:bodyPr wrap="square" rtlCol="0">
            <a:spAutoFit/>
          </a:bodyPr>
          <a:lstStyle/>
          <a:p>
            <a:pPr algn="ctr" rtl="0"/>
            <a:r>
              <a:rPr lang="en-GB" sz="3600" b="1">
                <a:solidFill>
                  <a:schemeClr val="bg1"/>
                </a:solidFill>
                <a:latin typeface="Tenorite" pitchFamily="2" charset="0"/>
              </a:rPr>
              <a:t>2</a:t>
            </a:r>
          </a:p>
        </p:txBody>
      </p:sp>
      <p:sp>
        <p:nvSpPr>
          <p:cNvPr id="29" name="TextBox 28">
            <a:extLst>
              <a:ext uri="{FF2B5EF4-FFF2-40B4-BE49-F238E27FC236}">
                <a16:creationId xmlns:a16="http://schemas.microsoft.com/office/drawing/2014/main" id="{C4DFC6E8-0049-D987-7EB9-CCAA8647C097}"/>
              </a:ext>
            </a:extLst>
          </p:cNvPr>
          <p:cNvSpPr txBox="1"/>
          <p:nvPr/>
        </p:nvSpPr>
        <p:spPr>
          <a:xfrm>
            <a:off x="2027116" y="2547368"/>
            <a:ext cx="350196" cy="646331"/>
          </a:xfrm>
          <a:prstGeom prst="rect">
            <a:avLst/>
          </a:prstGeom>
          <a:noFill/>
        </p:spPr>
        <p:txBody>
          <a:bodyPr wrap="square" rtlCol="0">
            <a:spAutoFit/>
          </a:bodyPr>
          <a:lstStyle/>
          <a:p>
            <a:pPr algn="ctr" rtl="0"/>
            <a:r>
              <a:rPr lang="en-GB" sz="3600" b="1">
                <a:solidFill>
                  <a:schemeClr val="bg1"/>
                </a:solidFill>
                <a:latin typeface="Tenorite" pitchFamily="2" charset="0"/>
              </a:rPr>
              <a:t>1</a:t>
            </a:r>
          </a:p>
        </p:txBody>
      </p:sp>
      <p:sp>
        <p:nvSpPr>
          <p:cNvPr id="30" name="Oval 29">
            <a:extLst>
              <a:ext uri="{FF2B5EF4-FFF2-40B4-BE49-F238E27FC236}">
                <a16:creationId xmlns:a16="http://schemas.microsoft.com/office/drawing/2014/main" id="{0479059F-BBDE-768E-4232-D4AD4A7B1C80}"/>
              </a:ext>
            </a:extLst>
          </p:cNvPr>
          <p:cNvSpPr/>
          <p:nvPr/>
        </p:nvSpPr>
        <p:spPr>
          <a:xfrm>
            <a:off x="9540841" y="2388577"/>
            <a:ext cx="828146" cy="828146"/>
          </a:xfrm>
          <a:prstGeom prst="ellipse">
            <a:avLst/>
          </a:prstGeom>
          <a:solidFill>
            <a:schemeClr val="accent1">
              <a:lumMod val="60000"/>
              <a:lumOff val="40000"/>
            </a:schemeClr>
          </a:solidFill>
          <a:ln>
            <a:noFill/>
          </a:ln>
        </p:spPr>
        <p:style>
          <a:lnRef idx="2">
            <a:scrgbClr r="0" g="0" b="0"/>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endParaRPr lang="en-GB"/>
          </a:p>
        </p:txBody>
      </p:sp>
      <p:sp>
        <p:nvSpPr>
          <p:cNvPr id="32" name="TextBox 31">
            <a:extLst>
              <a:ext uri="{FF2B5EF4-FFF2-40B4-BE49-F238E27FC236}">
                <a16:creationId xmlns:a16="http://schemas.microsoft.com/office/drawing/2014/main" id="{77256645-EC22-E6A9-BC2A-8E48A41BA7AA}"/>
              </a:ext>
            </a:extLst>
          </p:cNvPr>
          <p:cNvSpPr txBox="1"/>
          <p:nvPr/>
        </p:nvSpPr>
        <p:spPr>
          <a:xfrm>
            <a:off x="9779816" y="2479484"/>
            <a:ext cx="350196" cy="646331"/>
          </a:xfrm>
          <a:prstGeom prst="rect">
            <a:avLst/>
          </a:prstGeom>
          <a:noFill/>
        </p:spPr>
        <p:txBody>
          <a:bodyPr wrap="square" rtlCol="0">
            <a:spAutoFit/>
          </a:bodyPr>
          <a:lstStyle/>
          <a:p>
            <a:pPr algn="ctr" rtl="0"/>
            <a:r>
              <a:rPr lang="en-GB" sz="3600" b="1">
                <a:solidFill>
                  <a:schemeClr val="bg1"/>
                </a:solidFill>
                <a:latin typeface="Tenorite" pitchFamily="2" charset="0"/>
              </a:rPr>
              <a:t>5</a:t>
            </a:r>
          </a:p>
        </p:txBody>
      </p:sp>
      <p:sp>
        <p:nvSpPr>
          <p:cNvPr id="36" name="Arrow: Right 35">
            <a:extLst>
              <a:ext uri="{FF2B5EF4-FFF2-40B4-BE49-F238E27FC236}">
                <a16:creationId xmlns:a16="http://schemas.microsoft.com/office/drawing/2014/main" id="{FA760ADC-E649-99F1-A290-5EC10CF9A0D6}"/>
              </a:ext>
            </a:extLst>
          </p:cNvPr>
          <p:cNvSpPr/>
          <p:nvPr/>
        </p:nvSpPr>
        <p:spPr>
          <a:xfrm>
            <a:off x="3169861" y="2611965"/>
            <a:ext cx="721845" cy="349473"/>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970233F9-2532-E7FE-2087-D09373E87C39}"/>
              </a:ext>
            </a:extLst>
          </p:cNvPr>
          <p:cNvSpPr/>
          <p:nvPr/>
        </p:nvSpPr>
        <p:spPr>
          <a:xfrm>
            <a:off x="8242230" y="2611965"/>
            <a:ext cx="725533" cy="349473"/>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0020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E67FB-C02A-345C-BA59-856FB4B69007}"/>
              </a:ext>
            </a:extLst>
          </p:cNvPr>
          <p:cNvSpPr>
            <a:spLocks noGrp="1"/>
          </p:cNvSpPr>
          <p:nvPr>
            <p:ph type="title"/>
          </p:nvPr>
        </p:nvSpPr>
        <p:spPr>
          <a:xfrm>
            <a:off x="962025" y="428360"/>
            <a:ext cx="10058400" cy="1371600"/>
          </a:xfrm>
        </p:spPr>
        <p:txBody>
          <a:bodyPr>
            <a:normAutofit/>
          </a:bodyPr>
          <a:lstStyle/>
          <a:p>
            <a:r>
              <a:rPr lang="en-US" sz="3600"/>
              <a:t>User Stories</a:t>
            </a:r>
          </a:p>
        </p:txBody>
      </p:sp>
      <p:sp>
        <p:nvSpPr>
          <p:cNvPr id="6" name="Slide Number Placeholder 5">
            <a:extLst>
              <a:ext uri="{FF2B5EF4-FFF2-40B4-BE49-F238E27FC236}">
                <a16:creationId xmlns:a16="http://schemas.microsoft.com/office/drawing/2014/main" id="{E80A1CEA-42D7-36A4-DAD0-DE938DA37286}"/>
              </a:ext>
            </a:extLst>
          </p:cNvPr>
          <p:cNvSpPr>
            <a:spLocks noGrp="1"/>
          </p:cNvSpPr>
          <p:nvPr>
            <p:ph type="sldNum" sz="quarter" idx="12"/>
          </p:nvPr>
        </p:nvSpPr>
        <p:spPr/>
        <p:txBody>
          <a:bodyPr/>
          <a:lstStyle/>
          <a:p>
            <a:pPr rtl="0"/>
            <a:fld id="{294A09A9-5501-47C1-A89A-A340965A2BE2}" type="slidenum">
              <a:rPr lang="en-GB" noProof="0" smtClean="0"/>
              <a:pPr rtl="0"/>
              <a:t>8</a:t>
            </a:fld>
            <a:endParaRPr lang="en-GB" noProof="0">
              <a:latin typeface="+mn-lt"/>
            </a:endParaRPr>
          </a:p>
        </p:txBody>
      </p:sp>
      <p:sp>
        <p:nvSpPr>
          <p:cNvPr id="9" name="TextBox 8">
            <a:extLst>
              <a:ext uri="{FF2B5EF4-FFF2-40B4-BE49-F238E27FC236}">
                <a16:creationId xmlns:a16="http://schemas.microsoft.com/office/drawing/2014/main" id="{C5E18940-FA5B-3E8A-AE39-9C3C2771BAB8}"/>
              </a:ext>
            </a:extLst>
          </p:cNvPr>
          <p:cNvSpPr txBox="1"/>
          <p:nvPr/>
        </p:nvSpPr>
        <p:spPr>
          <a:xfrm>
            <a:off x="961868" y="1798819"/>
            <a:ext cx="95687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ea typeface="+mn-lt"/>
                <a:cs typeface="+mn-lt"/>
              </a:rPr>
              <a:t>As</a:t>
            </a:r>
            <a:r>
              <a:rPr lang="en-US" sz="2000">
                <a:ea typeface="+mn-lt"/>
                <a:cs typeface="+mn-lt"/>
              </a:rPr>
              <a:t> </a:t>
            </a:r>
            <a:r>
              <a:rPr lang="en-US" sz="2000" b="1">
                <a:ea typeface="+mn-lt"/>
                <a:cs typeface="+mn-lt"/>
              </a:rPr>
              <a:t>a</a:t>
            </a:r>
            <a:r>
              <a:rPr lang="en-US" sz="2000">
                <a:ea typeface="+mn-lt"/>
                <a:cs typeface="+mn-lt"/>
              </a:rPr>
              <a:t> recent college graduate, </a:t>
            </a:r>
            <a:r>
              <a:rPr lang="en-US" sz="2000" b="1">
                <a:ea typeface="+mn-lt"/>
                <a:cs typeface="+mn-lt"/>
              </a:rPr>
              <a:t>I want</a:t>
            </a:r>
            <a:r>
              <a:rPr lang="en-US" sz="2000">
                <a:ea typeface="+mn-lt"/>
                <a:cs typeface="+mn-lt"/>
              </a:rPr>
              <a:t> to be able to ask for basic saving tips, </a:t>
            </a:r>
            <a:r>
              <a:rPr lang="en-US" sz="2000" b="1">
                <a:ea typeface="+mn-lt"/>
                <a:cs typeface="+mn-lt"/>
              </a:rPr>
              <a:t>so that</a:t>
            </a:r>
            <a:r>
              <a:rPr lang="en-US" sz="2000">
                <a:ea typeface="+mn-lt"/>
                <a:cs typeface="+mn-lt"/>
              </a:rPr>
              <a:t> I can learn how to build my savings early in my career. </a:t>
            </a:r>
            <a:endParaRPr lang="en-US" sz="2000" b="1"/>
          </a:p>
        </p:txBody>
      </p:sp>
      <p:sp>
        <p:nvSpPr>
          <p:cNvPr id="10" name="TextBox 9">
            <a:extLst>
              <a:ext uri="{FF2B5EF4-FFF2-40B4-BE49-F238E27FC236}">
                <a16:creationId xmlns:a16="http://schemas.microsoft.com/office/drawing/2014/main" id="{4C4E5C76-21B1-AC4C-6DD5-90C0C0B46ECE}"/>
              </a:ext>
            </a:extLst>
          </p:cNvPr>
          <p:cNvSpPr txBox="1"/>
          <p:nvPr/>
        </p:nvSpPr>
        <p:spPr>
          <a:xfrm>
            <a:off x="497659" y="2993160"/>
            <a:ext cx="3467411"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Acceptance Criteria 1</a:t>
            </a:r>
          </a:p>
          <a:p>
            <a:endParaRPr lang="en-US" sz="1200">
              <a:ea typeface="+mn-lt"/>
              <a:cs typeface="+mn-lt"/>
            </a:endParaRPr>
          </a:p>
          <a:p>
            <a:r>
              <a:rPr lang="en-US" sz="1400" b="1">
                <a:ea typeface="+mn-lt"/>
                <a:cs typeface="+mn-lt"/>
              </a:rPr>
              <a:t>Scenario: </a:t>
            </a:r>
            <a:r>
              <a:rPr lang="en-US" sz="1400">
                <a:ea typeface="+mn-lt"/>
                <a:cs typeface="+mn-lt"/>
              </a:rPr>
              <a:t>Asking for basic saving tips</a:t>
            </a:r>
            <a:br>
              <a:rPr lang="en-US" sz="1400">
                <a:ea typeface="+mn-lt"/>
                <a:cs typeface="+mn-lt"/>
              </a:rPr>
            </a:br>
            <a:endParaRPr lang="en-US" sz="1400">
              <a:ea typeface="+mn-lt"/>
              <a:cs typeface="+mn-lt"/>
            </a:endParaRPr>
          </a:p>
          <a:p>
            <a:r>
              <a:rPr lang="en-US" sz="1400" b="1">
                <a:ea typeface="+mn-lt"/>
                <a:cs typeface="+mn-lt"/>
              </a:rPr>
              <a:t>Given I</a:t>
            </a:r>
            <a:r>
              <a:rPr lang="en-US" sz="1400">
                <a:ea typeface="+mn-lt"/>
                <a:cs typeface="+mn-lt"/>
              </a:rPr>
              <a:t> am a on the chatbot web app</a:t>
            </a:r>
            <a:br>
              <a:rPr lang="en-US" sz="1400">
                <a:ea typeface="+mn-lt"/>
                <a:cs typeface="+mn-lt"/>
              </a:rPr>
            </a:br>
            <a:endParaRPr lang="en-US" sz="1400">
              <a:ea typeface="+mn-lt"/>
              <a:cs typeface="+mn-lt"/>
            </a:endParaRPr>
          </a:p>
          <a:p>
            <a:r>
              <a:rPr lang="en-US" sz="1400" b="1">
                <a:ea typeface="+mn-lt"/>
                <a:cs typeface="+mn-lt"/>
              </a:rPr>
              <a:t>When </a:t>
            </a:r>
            <a:r>
              <a:rPr lang="en-US" sz="1400">
                <a:ea typeface="+mn-lt"/>
                <a:cs typeface="+mn-lt"/>
              </a:rPr>
              <a:t>I ask the chatbot for basic saving tips</a:t>
            </a:r>
            <a:br>
              <a:rPr lang="en-US" sz="1400">
                <a:ea typeface="+mn-lt"/>
                <a:cs typeface="+mn-lt"/>
              </a:rPr>
            </a:br>
            <a:endParaRPr lang="en-US" sz="1400">
              <a:ea typeface="+mn-lt"/>
              <a:cs typeface="+mn-lt"/>
            </a:endParaRPr>
          </a:p>
          <a:p>
            <a:r>
              <a:rPr lang="en-US" sz="1400" b="1">
                <a:ea typeface="+mn-lt"/>
                <a:cs typeface="+mn-lt"/>
              </a:rPr>
              <a:t>Then</a:t>
            </a:r>
            <a:r>
              <a:rPr lang="en-US" sz="1400">
                <a:ea typeface="+mn-lt"/>
                <a:cs typeface="+mn-lt"/>
              </a:rPr>
              <a:t> I should receive a list of saving tips</a:t>
            </a:r>
            <a:br>
              <a:rPr lang="en-US" sz="1400">
                <a:ea typeface="+mn-lt"/>
                <a:cs typeface="+mn-lt"/>
              </a:rPr>
            </a:br>
            <a:endParaRPr lang="en-US" sz="1400">
              <a:ea typeface="+mn-lt"/>
              <a:cs typeface="+mn-lt"/>
            </a:endParaRPr>
          </a:p>
          <a:p>
            <a:r>
              <a:rPr lang="en-US" sz="1400" b="1">
                <a:ea typeface="+mn-lt"/>
                <a:cs typeface="+mn-lt"/>
              </a:rPr>
              <a:t>And </a:t>
            </a:r>
            <a:r>
              <a:rPr lang="en-US" sz="1400">
                <a:ea typeface="+mn-lt"/>
                <a:cs typeface="+mn-lt"/>
              </a:rPr>
              <a:t>the tips should be actionable and easy to understand.</a:t>
            </a:r>
            <a:endParaRPr lang="en-US" sz="1400"/>
          </a:p>
        </p:txBody>
      </p:sp>
      <p:sp>
        <p:nvSpPr>
          <p:cNvPr id="3" name="TextBox 2">
            <a:extLst>
              <a:ext uri="{FF2B5EF4-FFF2-40B4-BE49-F238E27FC236}">
                <a16:creationId xmlns:a16="http://schemas.microsoft.com/office/drawing/2014/main" id="{16B1232D-C383-78FA-789D-2C75FC3883A3}"/>
              </a:ext>
            </a:extLst>
          </p:cNvPr>
          <p:cNvSpPr txBox="1"/>
          <p:nvPr/>
        </p:nvSpPr>
        <p:spPr>
          <a:xfrm>
            <a:off x="4062419" y="2993158"/>
            <a:ext cx="3660099"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Acceptance Criteria 2</a:t>
            </a:r>
            <a:endParaRPr lang="en-US"/>
          </a:p>
          <a:p>
            <a:endParaRPr lang="en-US" sz="1200">
              <a:ea typeface="+mn-lt"/>
              <a:cs typeface="+mn-lt"/>
            </a:endParaRPr>
          </a:p>
          <a:p>
            <a:r>
              <a:rPr lang="en-US" sz="1400" b="1">
                <a:ea typeface="+mn-lt"/>
                <a:cs typeface="+mn-lt"/>
              </a:rPr>
              <a:t>Scenario:</a:t>
            </a:r>
            <a:r>
              <a:rPr lang="en-US" sz="1400">
                <a:ea typeface="+mn-lt"/>
                <a:cs typeface="+mn-lt"/>
              </a:rPr>
              <a:t> Chatbot is given a non-financial query</a:t>
            </a:r>
            <a:br>
              <a:rPr lang="en-US" sz="1400">
                <a:ea typeface="+mn-lt"/>
                <a:cs typeface="+mn-lt"/>
              </a:rPr>
            </a:br>
            <a:endParaRPr lang="en-US" sz="1400">
              <a:ea typeface="+mn-lt"/>
              <a:cs typeface="+mn-lt"/>
            </a:endParaRPr>
          </a:p>
          <a:p>
            <a:r>
              <a:rPr lang="en-US" sz="1400" b="1">
                <a:ea typeface="+mn-lt"/>
                <a:cs typeface="+mn-lt"/>
              </a:rPr>
              <a:t>Given </a:t>
            </a:r>
            <a:r>
              <a:rPr lang="en-US" sz="1400">
                <a:ea typeface="+mn-lt"/>
                <a:cs typeface="+mn-lt"/>
              </a:rPr>
              <a:t>I am on the chatbot web app</a:t>
            </a:r>
            <a:br>
              <a:rPr lang="en-US" sz="1400">
                <a:ea typeface="+mn-lt"/>
                <a:cs typeface="+mn-lt"/>
              </a:rPr>
            </a:br>
            <a:endParaRPr lang="en-US" sz="1400">
              <a:ea typeface="+mn-lt"/>
              <a:cs typeface="+mn-lt"/>
            </a:endParaRPr>
          </a:p>
          <a:p>
            <a:r>
              <a:rPr lang="en-US" sz="1400" b="1">
                <a:ea typeface="+mn-lt"/>
                <a:cs typeface="+mn-lt"/>
              </a:rPr>
              <a:t>When</a:t>
            </a:r>
            <a:r>
              <a:rPr lang="en-US" sz="1400">
                <a:ea typeface="+mn-lt"/>
                <a:cs typeface="+mn-lt"/>
              </a:rPr>
              <a:t> I ask the chatbot for information not related to finance</a:t>
            </a:r>
            <a:endParaRPr lang="en-US" sz="1400"/>
          </a:p>
          <a:p>
            <a:endParaRPr lang="en-US" sz="1400" b="1">
              <a:ea typeface="+mn-lt"/>
              <a:cs typeface="+mn-lt"/>
            </a:endParaRPr>
          </a:p>
          <a:p>
            <a:r>
              <a:rPr lang="en-US" sz="1400" b="1">
                <a:ea typeface="+mn-lt"/>
                <a:cs typeface="+mn-lt"/>
              </a:rPr>
              <a:t>Then</a:t>
            </a:r>
            <a:r>
              <a:rPr lang="en-US" sz="1400">
                <a:ea typeface="+mn-lt"/>
                <a:cs typeface="+mn-lt"/>
              </a:rPr>
              <a:t> I will be prompted that the Chatbot is for finance related questions only </a:t>
            </a:r>
            <a:br>
              <a:rPr lang="en-US" sz="1400">
                <a:ea typeface="+mn-lt"/>
                <a:cs typeface="+mn-lt"/>
              </a:rPr>
            </a:br>
            <a:endParaRPr lang="en-US" sz="1400">
              <a:ea typeface="+mn-lt"/>
              <a:cs typeface="+mn-lt"/>
            </a:endParaRPr>
          </a:p>
          <a:p>
            <a:r>
              <a:rPr lang="en-US" sz="1400" b="1">
                <a:ea typeface="+mn-lt"/>
                <a:cs typeface="+mn-lt"/>
              </a:rPr>
              <a:t>And</a:t>
            </a:r>
            <a:r>
              <a:rPr lang="en-US" sz="1400">
                <a:ea typeface="+mn-lt"/>
                <a:cs typeface="+mn-lt"/>
              </a:rPr>
              <a:t> prompted to enter a new query</a:t>
            </a:r>
            <a:endParaRPr lang="en-US" sz="1400"/>
          </a:p>
        </p:txBody>
      </p:sp>
      <p:sp>
        <p:nvSpPr>
          <p:cNvPr id="7" name="TextBox 6">
            <a:extLst>
              <a:ext uri="{FF2B5EF4-FFF2-40B4-BE49-F238E27FC236}">
                <a16:creationId xmlns:a16="http://schemas.microsoft.com/office/drawing/2014/main" id="{30673F5D-AB2E-7D7E-9354-8BD29464B1DF}"/>
              </a:ext>
            </a:extLst>
          </p:cNvPr>
          <p:cNvSpPr txBox="1"/>
          <p:nvPr/>
        </p:nvSpPr>
        <p:spPr>
          <a:xfrm>
            <a:off x="7819866" y="2958122"/>
            <a:ext cx="366009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Acceptance Criteria 3</a:t>
            </a:r>
            <a:endParaRPr lang="en-US"/>
          </a:p>
          <a:p>
            <a:endParaRPr lang="en-US" sz="1400">
              <a:ea typeface="+mn-lt"/>
              <a:cs typeface="+mn-lt"/>
            </a:endParaRPr>
          </a:p>
          <a:p>
            <a:r>
              <a:rPr lang="en-US" sz="1400" b="1">
                <a:ea typeface="+mn-lt"/>
                <a:cs typeface="+mn-lt"/>
              </a:rPr>
              <a:t>Scenario: </a:t>
            </a:r>
            <a:r>
              <a:rPr lang="en-US" sz="1400">
                <a:ea typeface="+mn-lt"/>
                <a:cs typeface="+mn-lt"/>
              </a:rPr>
              <a:t>Admin can find previous conversations</a:t>
            </a:r>
            <a:br>
              <a:rPr lang="en-US" sz="1400">
                <a:ea typeface="+mn-lt"/>
                <a:cs typeface="+mn-lt"/>
              </a:rPr>
            </a:br>
            <a:endParaRPr lang="en-US" sz="1400">
              <a:ea typeface="+mn-lt"/>
              <a:cs typeface="+mn-lt"/>
            </a:endParaRPr>
          </a:p>
          <a:p>
            <a:r>
              <a:rPr lang="en-US" sz="1400" b="1">
                <a:ea typeface="+mn-lt"/>
                <a:cs typeface="+mn-lt"/>
              </a:rPr>
              <a:t>Given </a:t>
            </a:r>
            <a:r>
              <a:rPr lang="en-US" sz="1400">
                <a:ea typeface="+mn-lt"/>
                <a:cs typeface="+mn-lt"/>
              </a:rPr>
              <a:t>I am on the chatbot web app</a:t>
            </a:r>
          </a:p>
          <a:p>
            <a:endParaRPr lang="en-US" sz="1400">
              <a:ea typeface="+mn-lt"/>
              <a:cs typeface="+mn-lt"/>
            </a:endParaRPr>
          </a:p>
          <a:p>
            <a:r>
              <a:rPr lang="en-US" sz="1400" b="1">
                <a:ea typeface="+mn-lt"/>
                <a:cs typeface="+mn-lt"/>
              </a:rPr>
              <a:t>And </a:t>
            </a:r>
            <a:r>
              <a:rPr lang="en-US" sz="1400">
                <a:ea typeface="+mn-lt"/>
                <a:cs typeface="+mn-lt"/>
              </a:rPr>
              <a:t>I want to recall a previous question I've asked the chatbot.</a:t>
            </a:r>
            <a:br>
              <a:rPr lang="en-US" sz="1400">
                <a:ea typeface="+mn-lt"/>
                <a:cs typeface="+mn-lt"/>
              </a:rPr>
            </a:br>
            <a:endParaRPr lang="en-US" sz="1400">
              <a:ea typeface="+mn-lt"/>
              <a:cs typeface="+mn-lt"/>
            </a:endParaRPr>
          </a:p>
          <a:p>
            <a:r>
              <a:rPr lang="en-US" sz="1400" b="1">
                <a:ea typeface="+mn-lt"/>
                <a:cs typeface="+mn-lt"/>
              </a:rPr>
              <a:t>When</a:t>
            </a:r>
            <a:r>
              <a:rPr lang="en-US" sz="1400">
                <a:ea typeface="+mn-lt"/>
                <a:cs typeface="+mn-lt"/>
              </a:rPr>
              <a:t> I access the valid admin endpoint</a:t>
            </a:r>
            <a:br>
              <a:rPr lang="en-US" sz="1400">
                <a:ea typeface="+mn-lt"/>
                <a:cs typeface="+mn-lt"/>
              </a:rPr>
            </a:br>
            <a:endParaRPr lang="en-US" sz="1400">
              <a:ea typeface="+mn-lt"/>
              <a:cs typeface="+mn-lt"/>
            </a:endParaRPr>
          </a:p>
          <a:p>
            <a:r>
              <a:rPr lang="en-US" sz="1400" b="1">
                <a:ea typeface="+mn-lt"/>
                <a:cs typeface="+mn-lt"/>
              </a:rPr>
              <a:t>Then</a:t>
            </a:r>
            <a:r>
              <a:rPr lang="en-US" sz="1400">
                <a:ea typeface="+mn-lt"/>
                <a:cs typeface="+mn-lt"/>
              </a:rPr>
              <a:t> I can see all the previous conversations </a:t>
            </a:r>
          </a:p>
        </p:txBody>
      </p:sp>
      <p:pic>
        <p:nvPicPr>
          <p:cNvPr id="12" name="Picture 4" descr="A black and pink logo&#10;&#10;Description automatically generated">
            <a:extLst>
              <a:ext uri="{FF2B5EF4-FFF2-40B4-BE49-F238E27FC236}">
                <a16:creationId xmlns:a16="http://schemas.microsoft.com/office/drawing/2014/main" id="{35B8318D-4520-DAFA-C381-56B99D6AF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HD Green Brush Stroke Tick Mark Symbol Icon PNG | Citypng">
            <a:extLst>
              <a:ext uri="{FF2B5EF4-FFF2-40B4-BE49-F238E27FC236}">
                <a16:creationId xmlns:a16="http://schemas.microsoft.com/office/drawing/2014/main" id="{33963F35-6A92-A119-A1CB-6AE651FC765C}"/>
              </a:ext>
            </a:extLst>
          </p:cNvPr>
          <p:cNvPicPr>
            <a:picLocks noChangeAspect="1"/>
          </p:cNvPicPr>
          <p:nvPr/>
        </p:nvPicPr>
        <p:blipFill>
          <a:blip r:embed="rId4"/>
          <a:srcRect r="6849" b="1370"/>
          <a:stretch/>
        </p:blipFill>
        <p:spPr>
          <a:xfrm>
            <a:off x="3151646" y="3036073"/>
            <a:ext cx="344800" cy="270067"/>
          </a:xfrm>
          <a:prstGeom prst="rect">
            <a:avLst/>
          </a:prstGeom>
          <a:ln>
            <a:noFill/>
          </a:ln>
        </p:spPr>
      </p:pic>
      <p:pic>
        <p:nvPicPr>
          <p:cNvPr id="19" name="Picture 18" descr="HD Green Brush Stroke Tick Mark Symbol Icon PNG | Citypng">
            <a:extLst>
              <a:ext uri="{FF2B5EF4-FFF2-40B4-BE49-F238E27FC236}">
                <a16:creationId xmlns:a16="http://schemas.microsoft.com/office/drawing/2014/main" id="{2B45CEE1-5087-1928-FC1C-8640105E7297}"/>
              </a:ext>
            </a:extLst>
          </p:cNvPr>
          <p:cNvPicPr>
            <a:picLocks noChangeAspect="1"/>
          </p:cNvPicPr>
          <p:nvPr/>
        </p:nvPicPr>
        <p:blipFill>
          <a:blip r:embed="rId4"/>
          <a:srcRect r="6849" b="1370"/>
          <a:stretch/>
        </p:blipFill>
        <p:spPr>
          <a:xfrm>
            <a:off x="6849219" y="3036073"/>
            <a:ext cx="344800" cy="270067"/>
          </a:xfrm>
          <a:prstGeom prst="rect">
            <a:avLst/>
          </a:prstGeom>
          <a:ln>
            <a:noFill/>
          </a:ln>
        </p:spPr>
      </p:pic>
      <p:pic>
        <p:nvPicPr>
          <p:cNvPr id="20" name="Picture 19" descr="HD Green Brush Stroke Tick Mark Symbol Icon PNG | Citypng">
            <a:extLst>
              <a:ext uri="{FF2B5EF4-FFF2-40B4-BE49-F238E27FC236}">
                <a16:creationId xmlns:a16="http://schemas.microsoft.com/office/drawing/2014/main" id="{DEBCF1FF-4032-A5AA-D18B-D9256FD1771E}"/>
              </a:ext>
            </a:extLst>
          </p:cNvPr>
          <p:cNvPicPr>
            <a:picLocks noChangeAspect="1"/>
          </p:cNvPicPr>
          <p:nvPr/>
        </p:nvPicPr>
        <p:blipFill>
          <a:blip r:embed="rId4"/>
          <a:srcRect r="6849" b="1370"/>
          <a:stretch/>
        </p:blipFill>
        <p:spPr>
          <a:xfrm>
            <a:off x="10652661" y="3036905"/>
            <a:ext cx="344800" cy="270067"/>
          </a:xfrm>
          <a:prstGeom prst="rect">
            <a:avLst/>
          </a:prstGeom>
          <a:ln>
            <a:noFill/>
          </a:ln>
        </p:spPr>
      </p:pic>
    </p:spTree>
    <p:extLst>
      <p:ext uri="{BB962C8B-B14F-4D97-AF65-F5344CB8AC3E}">
        <p14:creationId xmlns:p14="http://schemas.microsoft.com/office/powerpoint/2010/main" val="2582590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 name="Rectangle 34">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txBody>
          <a:bodyPr/>
          <a:lstStyle/>
          <a:p>
            <a:endParaRPr lang="en-GB"/>
          </a:p>
        </p:txBody>
      </p:sp>
      <p:sp>
        <p:nvSpPr>
          <p:cNvPr id="2" name="Title 1">
            <a:extLst>
              <a:ext uri="{FF2B5EF4-FFF2-40B4-BE49-F238E27FC236}">
                <a16:creationId xmlns:a16="http://schemas.microsoft.com/office/drawing/2014/main" id="{558ED1CC-513F-6C33-5084-184F29B7F12A}"/>
              </a:ext>
            </a:extLst>
          </p:cNvPr>
          <p:cNvSpPr>
            <a:spLocks noGrp="1"/>
          </p:cNvSpPr>
          <p:nvPr>
            <p:ph type="title"/>
          </p:nvPr>
        </p:nvSpPr>
        <p:spPr>
          <a:xfrm>
            <a:off x="408808" y="360313"/>
            <a:ext cx="9792208" cy="1527078"/>
          </a:xfrm>
        </p:spPr>
        <p:txBody>
          <a:bodyPr>
            <a:normAutofit/>
          </a:bodyPr>
          <a:lstStyle/>
          <a:p>
            <a:r>
              <a:rPr lang="en-GB" sz="3800"/>
              <a:t>Business Team Responsibilities</a:t>
            </a:r>
            <a:endParaRPr lang="en-GB" sz="3800" b="1"/>
          </a:p>
        </p:txBody>
      </p:sp>
      <p:sp>
        <p:nvSpPr>
          <p:cNvPr id="6" name="Slide Number Placeholder 5">
            <a:extLst>
              <a:ext uri="{FF2B5EF4-FFF2-40B4-BE49-F238E27FC236}">
                <a16:creationId xmlns:a16="http://schemas.microsoft.com/office/drawing/2014/main" id="{69B11589-8702-2A13-AE4C-620BDBF2E0A5}"/>
              </a:ext>
            </a:extLst>
          </p:cNvPr>
          <p:cNvSpPr>
            <a:spLocks noGrp="1"/>
          </p:cNvSpPr>
          <p:nvPr>
            <p:ph type="sldNum" sz="quarter" idx="12"/>
          </p:nvPr>
        </p:nvSpPr>
        <p:spPr>
          <a:xfrm>
            <a:off x="9504680" y="6221173"/>
            <a:ext cx="1463040" cy="274320"/>
          </a:xfrm>
        </p:spPr>
        <p:txBody>
          <a:bodyPr>
            <a:normAutofit/>
          </a:bodyPr>
          <a:lstStyle/>
          <a:p>
            <a:pPr rtl="0">
              <a:spcAft>
                <a:spcPts val="600"/>
              </a:spcAft>
            </a:pPr>
            <a:fld id="{294A09A9-5501-47C1-A89A-A340965A2BE2}" type="slidenum">
              <a:rPr lang="en-GB" noProof="0" smtClean="0"/>
              <a:pPr rtl="0">
                <a:spcAft>
                  <a:spcPts val="600"/>
                </a:spcAft>
              </a:pPr>
              <a:t>9</a:t>
            </a:fld>
            <a:endParaRPr lang="en-GB" noProof="0">
              <a:latin typeface="+mn-lt"/>
            </a:endParaRPr>
          </a:p>
        </p:txBody>
      </p:sp>
      <p:pic>
        <p:nvPicPr>
          <p:cNvPr id="10" name="Picture 4">
            <a:extLst>
              <a:ext uri="{FF2B5EF4-FFF2-40B4-BE49-F238E27FC236}">
                <a16:creationId xmlns:a16="http://schemas.microsoft.com/office/drawing/2014/main" id="{95B18CCB-4DB4-AB50-A2D7-32E9EB875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867" y="242982"/>
            <a:ext cx="2143125"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66025812-D7F5-E7C0-D7FB-7BF9E1D9AD70}"/>
              </a:ext>
            </a:extLst>
          </p:cNvPr>
          <p:cNvSpPr/>
          <p:nvPr/>
        </p:nvSpPr>
        <p:spPr>
          <a:xfrm>
            <a:off x="408808" y="1980091"/>
            <a:ext cx="3465877" cy="45434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7286DDA-FE25-4152-9138-D3E8B9153B98}"/>
              </a:ext>
            </a:extLst>
          </p:cNvPr>
          <p:cNvSpPr/>
          <p:nvPr/>
        </p:nvSpPr>
        <p:spPr>
          <a:xfrm>
            <a:off x="4210048" y="1983496"/>
            <a:ext cx="3395322" cy="45434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E077B6A-94EF-28D2-9506-50A051E4F5AB}"/>
              </a:ext>
            </a:extLst>
          </p:cNvPr>
          <p:cNvSpPr/>
          <p:nvPr/>
        </p:nvSpPr>
        <p:spPr>
          <a:xfrm>
            <a:off x="7906186" y="1965979"/>
            <a:ext cx="3395322" cy="248483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002C4A3-130E-5E58-3ACC-C62BCBCD05AE}"/>
              </a:ext>
            </a:extLst>
          </p:cNvPr>
          <p:cNvSpPr txBox="1"/>
          <p:nvPr/>
        </p:nvSpPr>
        <p:spPr>
          <a:xfrm>
            <a:off x="543697" y="2119185"/>
            <a:ext cx="3330145"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1: Business Requirements Gathering</a:t>
            </a:r>
            <a:endParaRPr lang="en-US" sz="2000"/>
          </a:p>
          <a:p>
            <a:endParaRPr lang="en-US" sz="1400" b="1"/>
          </a:p>
          <a:p>
            <a:r>
              <a:rPr lang="en-US" sz="1400" b="1"/>
              <a:t>Key Deliverables:</a:t>
            </a:r>
          </a:p>
          <a:p>
            <a:endParaRPr lang="en-US" sz="1400"/>
          </a:p>
          <a:p>
            <a:pPr>
              <a:buFont typeface=""/>
              <a:buChar char="•"/>
            </a:pPr>
            <a:r>
              <a:rPr lang="en-US" sz="1400" b="1"/>
              <a:t>Requirements Documentation:</a:t>
            </a:r>
            <a:r>
              <a:rPr lang="en-US" sz="1400"/>
              <a:t> gather documents, ensuring alignment with the project scope.</a:t>
            </a:r>
          </a:p>
          <a:p>
            <a:endParaRPr lang="en-US" sz="1400"/>
          </a:p>
          <a:p>
            <a:pPr>
              <a:buFont typeface=""/>
              <a:buChar char="•"/>
            </a:pPr>
            <a:r>
              <a:rPr lang="en-US" sz="1400" b="1"/>
              <a:t>Stakeholder Interviews:</a:t>
            </a:r>
            <a:r>
              <a:rPr lang="en-US" sz="1400"/>
              <a:t> understand the stakeholders’ needs and expectations for the financial chatbot.</a:t>
            </a:r>
          </a:p>
          <a:p>
            <a:endParaRPr lang="en-US" sz="1400"/>
          </a:p>
          <a:p>
            <a:pPr>
              <a:buFont typeface=""/>
              <a:buChar char="•"/>
            </a:pPr>
            <a:r>
              <a:rPr lang="en-US" sz="1400" b="1"/>
              <a:t>Initial Validation:</a:t>
            </a:r>
            <a:r>
              <a:rPr lang="en-US" sz="1400"/>
              <a:t> Present the gathered requirements to stakeholders for approval before moving forward.</a:t>
            </a:r>
          </a:p>
        </p:txBody>
      </p:sp>
      <p:sp>
        <p:nvSpPr>
          <p:cNvPr id="17" name="TextBox 16">
            <a:extLst>
              <a:ext uri="{FF2B5EF4-FFF2-40B4-BE49-F238E27FC236}">
                <a16:creationId xmlns:a16="http://schemas.microsoft.com/office/drawing/2014/main" id="{E1B997DD-6082-3EDB-FEBD-23C2680A081F}"/>
              </a:ext>
            </a:extLst>
          </p:cNvPr>
          <p:cNvSpPr txBox="1"/>
          <p:nvPr/>
        </p:nvSpPr>
        <p:spPr>
          <a:xfrm>
            <a:off x="4296184" y="2158522"/>
            <a:ext cx="3402227"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2: Stakeholder &amp; Departments’ Collaboration</a:t>
            </a:r>
            <a:endParaRPr lang="en-US" sz="2000"/>
          </a:p>
          <a:p>
            <a:endParaRPr lang="en-US" sz="1400" b="1"/>
          </a:p>
          <a:p>
            <a:r>
              <a:rPr lang="en-US" sz="1400" b="1"/>
              <a:t>Key Deliverables:</a:t>
            </a:r>
          </a:p>
          <a:p>
            <a:endParaRPr lang="en-US" sz="1400" b="1"/>
          </a:p>
          <a:p>
            <a:r>
              <a:rPr lang="en-US" sz="1400" b="1"/>
              <a:t>Liaising between Stakeholders:</a:t>
            </a:r>
            <a:r>
              <a:rPr lang="en-US" sz="1400"/>
              <a:t> facilitate communication between stakeholders and the development team.</a:t>
            </a:r>
            <a:endParaRPr lang="en-US" sz="1600" b="1"/>
          </a:p>
          <a:p>
            <a:endParaRPr lang="en-US" sz="1400"/>
          </a:p>
          <a:p>
            <a:pPr>
              <a:buFont typeface=""/>
              <a:buChar char="•"/>
            </a:pPr>
            <a:r>
              <a:rPr lang="en-US" sz="1400" b="1"/>
              <a:t>Clarify Requirements:</a:t>
            </a:r>
            <a:r>
              <a:rPr lang="en-US" sz="1400"/>
              <a:t> address  questions the development team may have to ensure smooth progression of the development process.</a:t>
            </a:r>
          </a:p>
          <a:p>
            <a:pPr>
              <a:buFont typeface=""/>
              <a:buChar char="•"/>
            </a:pPr>
            <a:endParaRPr lang="en-US" sz="1400"/>
          </a:p>
          <a:p>
            <a:pPr>
              <a:buFont typeface=""/>
              <a:buChar char="•"/>
            </a:pPr>
            <a:r>
              <a:rPr lang="en-US" sz="1400" b="1"/>
              <a:t>Track Changes:</a:t>
            </a:r>
            <a:r>
              <a:rPr lang="en-US" sz="1400"/>
              <a:t> document and communicate any changes or updates to requirements.</a:t>
            </a:r>
          </a:p>
        </p:txBody>
      </p:sp>
      <p:sp>
        <p:nvSpPr>
          <p:cNvPr id="19" name="TextBox 18">
            <a:extLst>
              <a:ext uri="{FF2B5EF4-FFF2-40B4-BE49-F238E27FC236}">
                <a16:creationId xmlns:a16="http://schemas.microsoft.com/office/drawing/2014/main" id="{A2E97C82-1CFD-0726-D975-56E12B7A39C5}"/>
              </a:ext>
            </a:extLst>
          </p:cNvPr>
          <p:cNvSpPr txBox="1"/>
          <p:nvPr/>
        </p:nvSpPr>
        <p:spPr>
          <a:xfrm>
            <a:off x="8035265" y="2114056"/>
            <a:ext cx="328895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3: Solution Validation and Compliance</a:t>
            </a:r>
            <a:endParaRPr lang="en-US" sz="2000"/>
          </a:p>
          <a:p>
            <a:endParaRPr lang="en-US" sz="1200" b="1"/>
          </a:p>
          <a:p>
            <a:r>
              <a:rPr lang="en-US" sz="1400" b="1"/>
              <a:t>Key Deliverables:</a:t>
            </a:r>
          </a:p>
          <a:p>
            <a:endParaRPr lang="en-US" sz="1200" b="1"/>
          </a:p>
          <a:p>
            <a:pPr>
              <a:buFont typeface=""/>
              <a:buChar char="•"/>
            </a:pPr>
            <a:r>
              <a:rPr lang="en-US" sz="1400" b="1"/>
              <a:t>Review Business Needs:</a:t>
            </a:r>
            <a:r>
              <a:rPr lang="en-US" sz="1400"/>
              <a:t> ensure alignment with the documented business requirements through testing and user acceptance reviews.</a:t>
            </a:r>
          </a:p>
          <a:p>
            <a:endParaRPr lang="en-US" sz="1400"/>
          </a:p>
          <a:p>
            <a:endParaRPr lang="en-US" sz="1400"/>
          </a:p>
          <a:p>
            <a:r>
              <a:rPr lang="en-US" sz="1600" b="1"/>
              <a:t>      Closing project stage</a:t>
            </a:r>
            <a:endParaRPr lang="en-US" sz="1600"/>
          </a:p>
          <a:p>
            <a:endParaRPr lang="en-US" sz="1400"/>
          </a:p>
          <a:p>
            <a:pPr>
              <a:buFont typeface=""/>
              <a:buChar char="•"/>
            </a:pPr>
            <a:r>
              <a:rPr lang="en-US" sz="1400" b="1">
                <a:solidFill>
                  <a:srgbClr val="FF0000"/>
                </a:solidFill>
              </a:rPr>
              <a:t>Stakeholder Sign-Off:</a:t>
            </a:r>
            <a:r>
              <a:rPr lang="en-US" sz="1400">
                <a:solidFill>
                  <a:srgbClr val="FF0000"/>
                </a:solidFill>
              </a:rPr>
              <a:t> confirm final product and sign-off from stakeholders, ensuring the delivered solution meets business needs and compliance standards. </a:t>
            </a:r>
          </a:p>
        </p:txBody>
      </p:sp>
      <p:sp>
        <p:nvSpPr>
          <p:cNvPr id="5" name="Rectangle: Rounded Corners 4">
            <a:extLst>
              <a:ext uri="{FF2B5EF4-FFF2-40B4-BE49-F238E27FC236}">
                <a16:creationId xmlns:a16="http://schemas.microsoft.com/office/drawing/2014/main" id="{B775F591-8972-A864-B794-67794AFABC36}"/>
              </a:ext>
            </a:extLst>
          </p:cNvPr>
          <p:cNvSpPr/>
          <p:nvPr/>
        </p:nvSpPr>
        <p:spPr>
          <a:xfrm>
            <a:off x="7959369" y="4677479"/>
            <a:ext cx="3288955" cy="1922956"/>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89487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Custom 7">
      <a:dk1>
        <a:sysClr val="windowText" lastClr="000000"/>
      </a:dk1>
      <a:lt1>
        <a:sysClr val="window" lastClr="FFFFFF"/>
      </a:lt1>
      <a:dk2>
        <a:srgbClr val="D8D8D8"/>
      </a:dk2>
      <a:lt2>
        <a:srgbClr val="F2F2F2"/>
      </a:lt2>
      <a:accent1>
        <a:srgbClr val="E32D91"/>
      </a:accent1>
      <a:accent2>
        <a:srgbClr val="C1C2C7"/>
      </a:accent2>
      <a:accent3>
        <a:srgbClr val="000000"/>
      </a:accent3>
      <a:accent4>
        <a:srgbClr val="000000"/>
      </a:accent4>
      <a:accent5>
        <a:srgbClr val="8971E1"/>
      </a:accent5>
      <a:accent6>
        <a:srgbClr val="D54773"/>
      </a:accent6>
      <a:hlink>
        <a:srgbClr val="6B9F25"/>
      </a:hlink>
      <a:folHlink>
        <a:srgbClr val="8C8C8C"/>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EC1AB0-9704-404D-B6D3-819D938AC55B}">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4F21D10-BD83-491A-AAA6-945C2DB1EB0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TM03457510[[fn=Savon]]</Template>
  <TotalTime>0</TotalTime>
  <Application>Microsoft Office PowerPoint</Application>
  <PresentationFormat>Widescreen</PresentationFormat>
  <Slides>30</Slides>
  <Notes>28</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Savon</vt:lpstr>
      <vt:lpstr>AI Powered Chatbot</vt:lpstr>
      <vt:lpstr>Agenda</vt:lpstr>
      <vt:lpstr>Meet Our Team</vt:lpstr>
      <vt:lpstr>Scope</vt:lpstr>
      <vt:lpstr>Introduction</vt:lpstr>
      <vt:lpstr>PowerPoint Presentation</vt:lpstr>
      <vt:lpstr>Plan for product launch </vt:lpstr>
      <vt:lpstr>User Stories</vt:lpstr>
      <vt:lpstr>Business Team Responsibilities</vt:lpstr>
      <vt:lpstr>Data Engineering Team Responsibilities</vt:lpstr>
      <vt:lpstr>PowerPoint Presentation</vt:lpstr>
      <vt:lpstr>Data Engineering Team Responsibilities</vt:lpstr>
      <vt:lpstr>PowerPoint Presentation</vt:lpstr>
      <vt:lpstr>Data Engineering Team Responsibilities</vt:lpstr>
      <vt:lpstr>PowerPoint Presentation</vt:lpstr>
      <vt:lpstr>DevOps Team Responsibilities</vt:lpstr>
      <vt:lpstr>Developer Team Responsibilities</vt:lpstr>
      <vt:lpstr>PowerPoint Presentation</vt:lpstr>
      <vt:lpstr>Developer Team Responsibilities</vt:lpstr>
      <vt:lpstr>PowerPoint Presentation</vt:lpstr>
      <vt:lpstr>Developer Team Responsibilities</vt:lpstr>
      <vt:lpstr>Testing Team Responsibilities</vt:lpstr>
      <vt:lpstr>PowerPoint Presentation</vt:lpstr>
      <vt:lpstr>Coverage Report</vt:lpstr>
      <vt:lpstr>PowerPoint Presentation</vt:lpstr>
      <vt:lpstr>Exploratory Test Charter</vt:lpstr>
      <vt:lpstr>RAID Log </vt:lpstr>
      <vt:lpstr> </vt:lpstr>
      <vt:lpstr>Summary</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Miranda Garcia perez</dc:creator>
  <cp:revision>4</cp:revision>
  <dcterms:created xsi:type="dcterms:W3CDTF">2024-09-26T09:58:59Z</dcterms:created>
  <dcterms:modified xsi:type="dcterms:W3CDTF">2024-10-04T12:18:05Z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